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4230-5919-4CD0-96AD-56147DEE7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34D82-3D42-452D-BBC8-A7CE0930C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AAAA2-B71B-4C79-8876-9FE58A73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1561-2EF1-46E8-AE6F-61FA2848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D973C-4269-4A4B-ACBC-84CDBF230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0A42-9F85-4A7A-B08B-FBBEAB06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526E3-1C64-403E-842B-566ACE74C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828D-7BA0-47B8-98FE-D30A397F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0C08-9123-42F3-A525-E6D570DD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E1D52-7549-4CD9-B925-305CDFE82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5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0D32C-FD7B-46A7-AFBB-D099071FA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E5981-5CF7-4D6A-8CC5-37A74B40C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AEE19-B6BA-48F2-8AE6-14715760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97281-8602-4392-AB2C-3083BCEC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01E86-9B14-48BA-8BAB-AD5F0623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3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96F1C-7148-4DC3-9DBD-7D04FAA5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78E2B-7FE6-463F-93DB-1471AC5C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502C-FCFB-4439-B982-09FB9C8A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B7E00-7673-4803-A683-DA7C3720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E688F-0393-4288-ABDA-4C2A084A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4E9F-7940-4B37-B4FC-EFBD9AC7E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CD807-AEB6-4A00-9B60-3733D58F2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5D690-26A3-41EB-ACB3-DE7640C2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E2C8C-8F12-4808-8D68-209450DF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E5CA-D610-4A6D-B2AC-5E6D2718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1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5252-4682-43D5-8CB7-C9E9DECB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0372A-3508-4494-A71D-EB7BCE569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B162F-D1BF-45DE-96B4-72B1E8F7F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BAFCB-72FD-49CA-BE5B-7C282975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ED4EA-7C86-4A14-8D1C-321CBEC5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174CE-D972-4629-A69F-E42A771BE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5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A259-CC91-4CD3-947B-0E60779B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E4232-2A27-47A5-B12F-CBCA85A6B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0D205-7439-4A71-9447-103A3A4F5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9D065-9F9B-4793-910D-BBDDCD226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45AD2-F4EA-4665-948F-C0BA510D7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36ACF-2B2D-4D4A-A9C5-62CA14820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E0771-90B3-4600-B9B6-96983FC1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018FD-28E0-41D9-BA60-A2ABE163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2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3812-0B28-4B67-AC18-DEA5447D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60814-EAEF-4A52-8654-D0F3B5FC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24240-4374-475D-AF31-B02417E6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237DE-C9C0-4EBE-8890-57E08DE8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6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F9EFFA-66B8-4A5C-9ED6-81D7AFE1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77E600-055D-4556-8AB8-D8F7B58F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E5727-31A0-4EA7-98E5-C7E3E420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3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EDC1-4D31-4F2D-89EB-490EAFCA1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6A33-13A1-4A35-AE5A-C9A56D9F0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3A941-18D0-4A7A-ABD0-AA8365F11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C100A-FD24-4E1D-8361-7FDB7A274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E0F40-7976-4F47-815F-202A1BA5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BC372-2D78-4842-9276-E70F0D41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4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C34B-73FA-44F7-BB54-41C8F8FBA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4F554C-6B98-48C2-BC25-DFA93F83B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A06C-3A9C-4A3E-AA65-65539DB2E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35951-45C9-441D-8DE9-A2F075C9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07973-BE28-4D00-ADFC-A48704A9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7118E-4BAE-4AF9-8F36-04F79D22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23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E8F6B-86F4-48A2-9036-807C8687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B8454-3F4D-4FBC-B890-B22088996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F25F7-B628-4D03-91E6-BFD31FE8D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4EAC-F6D0-403A-9783-B7FE780188BE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AF85C-4B3D-43AD-9EF1-9F84B9025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C00D-4F6B-4262-9C4F-DC281EA97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795DC-DBDC-430F-B448-D9E5F7BE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057400" y="304801"/>
            <a:ext cx="815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4700" b="1" dirty="0">
                <a:solidFill>
                  <a:srgbClr val="FF0000"/>
                </a:solidFill>
              </a:rPr>
              <a:t>There are two types of data: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098467" y="1295401"/>
            <a:ext cx="41910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100" dirty="0">
                <a:solidFill>
                  <a:srgbClr val="FFFF00"/>
                </a:solidFill>
              </a:rPr>
              <a:t>Quantitative data are: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08812" y="1134618"/>
            <a:ext cx="439248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700" b="1" dirty="0">
                <a:solidFill>
                  <a:srgbClr val="FFD1D1"/>
                </a:solidFill>
              </a:rPr>
              <a:t>numbers and are obtained by counting or measuring. </a:t>
            </a:r>
          </a:p>
          <a:p>
            <a:pPr eaLnBrk="1" hangingPunct="1"/>
            <a:r>
              <a:rPr lang="en-US" altLang="en-US" sz="2700" b="1" dirty="0">
                <a:solidFill>
                  <a:srgbClr val="FFD1D1"/>
                </a:solidFill>
              </a:rPr>
              <a:t>Ex) there are 6 leaves, the plant grew 3 inches</a:t>
            </a:r>
          </a:p>
          <a:p>
            <a:pPr eaLnBrk="1" hangingPunct="1"/>
            <a:endParaRPr lang="en-US" altLang="en-US" sz="2700" b="1" dirty="0">
              <a:solidFill>
                <a:srgbClr val="FFD1D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32400" y="3124200"/>
            <a:ext cx="49022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3600"/>
              <a:t>Qualitative data are:</a:t>
            </a:r>
          </a:p>
          <a:p>
            <a:pPr eaLnBrk="1" hangingPunct="1"/>
            <a:endParaRPr lang="en-US" altLang="en-US" sz="3100"/>
          </a:p>
        </p:txBody>
      </p:sp>
      <p:sp>
        <p:nvSpPr>
          <p:cNvPr id="7" name="TextBox 6"/>
          <p:cNvSpPr txBox="1"/>
          <p:nvPr/>
        </p:nvSpPr>
        <p:spPr>
          <a:xfrm>
            <a:off x="6008812" y="3581400"/>
            <a:ext cx="465918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itchFamily="-111" charset="0"/>
              </a:rPr>
              <a:t>descriptions and involve characteristics that cannot be counted.</a:t>
            </a:r>
          </a:p>
          <a:p>
            <a:pPr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" pitchFamily="-111" charset="0"/>
              </a:rPr>
              <a:t>Ex) the leaves were very green, the plant is angled toward the Sun</a:t>
            </a:r>
          </a:p>
        </p:txBody>
      </p:sp>
    </p:spTree>
    <p:extLst>
      <p:ext uri="{BB962C8B-B14F-4D97-AF65-F5344CB8AC3E}">
        <p14:creationId xmlns:p14="http://schemas.microsoft.com/office/powerpoint/2010/main" val="14743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105400" y="0"/>
            <a:ext cx="5562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2800" b="1"/>
              <a:t>Step 3:  Designing a Controlled Experiment</a:t>
            </a:r>
            <a:endParaRPr lang="en-US" altLang="en-US" sz="2800"/>
          </a:p>
          <a:p>
            <a:pPr algn="ctr" eaLnBrk="1" hangingPunct="1"/>
            <a:endParaRPr lang="en-US" altLang="en-US" sz="280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91000" y="1066801"/>
            <a:ext cx="647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/>
              <a:t>1.  The factors in an experiment that can be changed are called </a:t>
            </a:r>
            <a:r>
              <a:rPr lang="en-US" altLang="en-US" sz="1600" u="sng">
                <a:solidFill>
                  <a:srgbClr val="FF6600"/>
                </a:solidFill>
              </a:rPr>
              <a:t>variables</a:t>
            </a:r>
            <a:r>
              <a:rPr lang="en-US" altLang="en-US" sz="1600">
                <a:solidFill>
                  <a:srgbClr val="FF6600"/>
                </a:solidFill>
              </a:rPr>
              <a:t>.</a:t>
            </a:r>
            <a:r>
              <a:rPr lang="en-US" altLang="en-US" sz="1600"/>
              <a:t>   Some example of variables would be:  changing the temperature, the amount of light present, time, concentration of solutions used.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2133601"/>
            <a:ext cx="6477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0188" indent="-23018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/>
              <a:t>2.  A controlled experiment works with </a:t>
            </a:r>
            <a:r>
              <a:rPr lang="en-US" altLang="en-US" sz="1600" u="sng">
                <a:solidFill>
                  <a:srgbClr val="FF6600"/>
                </a:solidFill>
              </a:rPr>
              <a:t>one variable at a time</a:t>
            </a:r>
            <a:r>
              <a:rPr lang="en-US" altLang="en-US" sz="1600">
                <a:solidFill>
                  <a:srgbClr val="FF6600"/>
                </a:solidFill>
              </a:rPr>
              <a:t>.  </a:t>
            </a:r>
            <a:r>
              <a:rPr lang="en-US" altLang="en-US" sz="1600"/>
              <a:t>If several variables were changed at the same time, the scientist would not know which variable was responsible for the observed results.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3276601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600"/>
              <a:t>3.  In a </a:t>
            </a:r>
            <a:r>
              <a:rPr lang="en-US" altLang="en-US" sz="1600">
                <a:solidFill>
                  <a:srgbClr val="FF6600"/>
                </a:solidFill>
              </a:rPr>
              <a:t>“</a:t>
            </a:r>
            <a:r>
              <a:rPr lang="en-US" altLang="ja-JP" sz="1600" u="sng">
                <a:solidFill>
                  <a:srgbClr val="FF6600"/>
                </a:solidFill>
              </a:rPr>
              <a:t>controlled experiment</a:t>
            </a:r>
            <a:r>
              <a:rPr lang="en-US" altLang="en-US" sz="1600">
                <a:solidFill>
                  <a:srgbClr val="FF6600"/>
                </a:solidFill>
              </a:rPr>
              <a:t>”</a:t>
            </a:r>
            <a:r>
              <a:rPr lang="en-US" altLang="ja-JP" sz="1600">
                <a:solidFill>
                  <a:srgbClr val="FF6600"/>
                </a:solidFill>
              </a:rPr>
              <a:t> </a:t>
            </a:r>
            <a:r>
              <a:rPr lang="en-US" altLang="ja-JP" sz="1600"/>
              <a:t>only one variable is changed at a time.  All other variables should be unchanged or </a:t>
            </a:r>
            <a:r>
              <a:rPr lang="en-US" altLang="en-US" sz="1600"/>
              <a:t>“</a:t>
            </a:r>
            <a:r>
              <a:rPr lang="en-US" altLang="ja-JP" sz="1600"/>
              <a:t>controlled</a:t>
            </a:r>
            <a:r>
              <a:rPr lang="en-US" altLang="en-US" sz="1600"/>
              <a:t>”</a:t>
            </a:r>
            <a:r>
              <a:rPr lang="en-US" altLang="ja-JP" sz="1600"/>
              <a:t>.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3962401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4163" indent="-2841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4.  An experiment is based on the comparison between a ____________ with an ________________.</a:t>
            </a:r>
          </a:p>
          <a:p>
            <a:pPr eaLnBrk="1" hangingPunct="1"/>
            <a:endParaRPr lang="en-US" altLang="en-US" sz="1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67600" y="39624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6600"/>
                </a:solidFill>
              </a:rPr>
              <a:t>control group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28800" y="4211639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6600"/>
                </a:solidFill>
              </a:rPr>
              <a:t>experimental group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14600" y="4648200"/>
            <a:ext cx="6858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/>
              <a:t>a)  These two groups are identical except for one factor.</a:t>
            </a:r>
          </a:p>
          <a:p>
            <a:pPr eaLnBrk="1" hangingPunct="1"/>
            <a:r>
              <a:rPr lang="en-US" altLang="en-US" sz="1800"/>
              <a:t>b)  The control group serves as the comparison.  It is the same as the experiment group, except that the one variable that is being tested is removed.</a:t>
            </a:r>
          </a:p>
          <a:p>
            <a:pPr eaLnBrk="1" hangingPunct="1"/>
            <a:r>
              <a:rPr lang="en-US" altLang="en-US" sz="1800"/>
              <a:t>c)  The experimental group shows the effect of the variable that is being tested.</a:t>
            </a:r>
          </a:p>
          <a:p>
            <a:pPr eaLnBrk="1" hangingPunct="1"/>
            <a:endParaRPr lang="en-US" altLang="en-US" sz="1800"/>
          </a:p>
        </p:txBody>
      </p:sp>
      <p:pic>
        <p:nvPicPr>
          <p:cNvPr id="11273" name="Picture 11" descr="MC900287501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1981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7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324549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326" y="0"/>
            <a:ext cx="35210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5410200" y="228601"/>
            <a:ext cx="487680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4200">
                <a:solidFill>
                  <a:srgbClr val="FF0000"/>
                </a:solidFill>
              </a:rPr>
              <a:t>Example:</a:t>
            </a:r>
            <a:r>
              <a:rPr lang="en-US" altLang="en-US" sz="2200"/>
              <a:t>  In order to test the effectiveness of a new vaccine, 50 volunteers are selected and divided into two groups.  One group will be the control group and the other will be the experimental group.  Both groups are given a pill to take that is identical in size, shape, color and texture.  </a:t>
            </a:r>
          </a:p>
          <a:p>
            <a:pPr eaLnBrk="1" hangingPunct="1"/>
            <a:endParaRPr lang="en-US" altLang="en-US" sz="22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3886201"/>
            <a:ext cx="4953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Describe the control group.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 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Describe the experimental group.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 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What variables are kept constant? 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 </a:t>
            </a:r>
          </a:p>
          <a:p>
            <a:pPr eaLnBrk="1" hangingPunct="1"/>
            <a:r>
              <a:rPr lang="en-US" altLang="en-US" sz="2200" b="1">
                <a:solidFill>
                  <a:srgbClr val="CB3BAE"/>
                </a:solidFill>
              </a:rPr>
              <a:t>What variable is being changed?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3581401"/>
            <a:ext cx="502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0000FF"/>
                </a:solidFill>
              </a:rPr>
              <a:t>Even though the volunteers are given identical looking pills, the control group will not actually receive the vaccine.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00800" y="4648200"/>
            <a:ext cx="426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FF0000"/>
                </a:solidFill>
              </a:rPr>
              <a:t>This group will receive the vaccine.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77000" y="5257801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b="1"/>
              <a:t>The size, shape, color, and texture of the pill.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77000" y="6019801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rgbClr val="2BC631"/>
                </a:solidFill>
              </a:rPr>
              <a:t>Whether or not the pill contains the vaccine.</a:t>
            </a:r>
          </a:p>
        </p:txBody>
      </p:sp>
    </p:spTree>
    <p:extLst>
      <p:ext uri="{BB962C8B-B14F-4D97-AF65-F5344CB8AC3E}">
        <p14:creationId xmlns:p14="http://schemas.microsoft.com/office/powerpoint/2010/main" val="276453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George</dc:creator>
  <cp:lastModifiedBy>Jennifer George</cp:lastModifiedBy>
  <cp:revision>1</cp:revision>
  <dcterms:created xsi:type="dcterms:W3CDTF">2017-07-20T19:12:15Z</dcterms:created>
  <dcterms:modified xsi:type="dcterms:W3CDTF">2017-07-20T19:13:19Z</dcterms:modified>
</cp:coreProperties>
</file>