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7"/>
  </p:handoutMasterIdLst>
  <p:sldIdLst>
    <p:sldId id="256" r:id="rId2"/>
    <p:sldId id="257" r:id="rId3"/>
    <p:sldId id="258" r:id="rId4"/>
    <p:sldId id="260" r:id="rId5"/>
    <p:sldId id="259" r:id="rId6"/>
    <p:sldId id="262" r:id="rId7"/>
    <p:sldId id="261"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E5828E-93B4-4E28-B575-8D1922B9A2E4}" type="datetimeFigureOut">
              <a:rPr lang="en-US" smtClean="0"/>
              <a:t>8/31/2016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A1273C-4510-4313-A1CB-AEED16FA1FFF}" type="slidenum">
              <a:rPr lang="en-US" smtClean="0"/>
              <a:t>‹#›</a:t>
            </a:fld>
            <a:endParaRPr lang="en-US"/>
          </a:p>
        </p:txBody>
      </p:sp>
    </p:spTree>
    <p:extLst>
      <p:ext uri="{BB962C8B-B14F-4D97-AF65-F5344CB8AC3E}">
        <p14:creationId xmlns:p14="http://schemas.microsoft.com/office/powerpoint/2010/main" val="20816834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270C760-D4E6-43CA-9C0E-AD646FC39C2C}" type="datetimeFigureOut">
              <a:rPr lang="en-US" smtClean="0"/>
              <a:pPr>
                <a:defRPr/>
              </a:pPr>
              <a:t>8/31/2016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FC08DB-6542-467D-BE46-E80C30FF0BE8}"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6667DE9-BB12-4A99-AF28-131B4F8A62AA}" type="datetimeFigureOut">
              <a:rPr lang="en-US" smtClean="0"/>
              <a:pPr>
                <a:defRPr/>
              </a:pPr>
              <a:t>8/31/2016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17F713-071B-4D97-B3DA-28F17CA9025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5BC7DDE-BA91-42AE-BE9D-D0918E441B3F}" type="datetimeFigureOut">
              <a:rPr lang="en-US" smtClean="0"/>
              <a:pPr>
                <a:defRPr/>
              </a:pPr>
              <a:t>8/31/2016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71D0DD3-435D-46B4-A07B-70F9B1387CD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51DEE4F-1446-4111-BF0E-49828FC7DAAC}" type="datetimeFigureOut">
              <a:rPr lang="en-US" smtClean="0"/>
              <a:pPr>
                <a:defRPr/>
              </a:pPr>
              <a:t>8/31/2016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B47FC1B-C5BD-4BFB-B986-78E0CCBF69E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pPr>
              <a:defRPr/>
            </a:pPr>
            <a:fld id="{66FE5012-29F9-4F76-935D-1A79604727D6}" type="datetimeFigureOut">
              <a:rPr lang="en-US" smtClean="0"/>
              <a:pPr>
                <a:defRPr/>
              </a:pPr>
              <a:t>8/31/2016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AB163D-FBBD-428B-9205-0F21BFFDE5E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955D3431-F9A9-44E6-A7EF-1D78FC722B73}" type="datetimeFigureOut">
              <a:rPr lang="en-US" smtClean="0"/>
              <a:pPr>
                <a:defRPr/>
              </a:pPr>
              <a:t>8/31/2016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1E05F8-5A49-4455-AE6B-077CAF4E7BA8}"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AED0DECE-563D-4B11-B727-8FCD756946E6}" type="datetimeFigureOut">
              <a:rPr lang="en-US" smtClean="0"/>
              <a:pPr>
                <a:defRPr/>
              </a:pPr>
              <a:t>8/31/2016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98962F6-48CB-44DA-87E4-C18069C7FF0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CA3BC94-5665-4A1E-A034-DB06D21B0CB9}" type="datetimeFigureOut">
              <a:rPr lang="en-US" smtClean="0"/>
              <a:pPr>
                <a:defRPr/>
              </a:pPr>
              <a:t>8/31/2016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7A15A78-233A-430B-96C4-8E946C26578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0670F22-EEF6-45E3-90B7-50C7865AC284}" type="datetimeFigureOut">
              <a:rPr lang="en-US" smtClean="0"/>
              <a:pPr>
                <a:defRPr/>
              </a:pPr>
              <a:t>8/31/2016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7F72FFE-79C4-403B-AB67-BDDD4B3AEC5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pPr>
              <a:defRPr/>
            </a:pPr>
            <a:fld id="{6F1951E6-5906-4BB8-8D09-FE4D1A98A29B}" type="datetimeFigureOut">
              <a:rPr lang="en-US" smtClean="0"/>
              <a:pPr>
                <a:defRPr/>
              </a:pPr>
              <a:t>8/31/2016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40E2FBB7-300A-4D0B-B3E8-83C7891DBCE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BA84D5C-3495-4EFA-8E99-B4FF46215B53}" type="datetimeFigureOut">
              <a:rPr lang="en-US" smtClean="0"/>
              <a:pPr>
                <a:defRPr/>
              </a:pPr>
              <a:t>8/31/2016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69863BA-6529-4A48-A0DE-F9D9C37AF8D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a:defRPr/>
            </a:pPr>
            <a:fld id="{9A92ED00-82F6-4704-B512-4E06622AE631}" type="datetimeFigureOut">
              <a:rPr lang="en-US" smtClean="0"/>
              <a:pPr>
                <a:defRPr/>
              </a:pPr>
              <a:t>8/31/2016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9342FA42-0C64-41AE-8DFD-2F0475167F0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rot="19140000">
            <a:off x="868943" y="1891962"/>
            <a:ext cx="5801721" cy="1333709"/>
          </a:xfrm>
        </p:spPr>
        <p:txBody>
          <a:bodyPr/>
          <a:lstStyle/>
          <a:p>
            <a:r>
              <a:rPr lang="en-US" sz="4400" dirty="0" smtClean="0"/>
              <a:t>Safety Vocabulary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rot="3964467">
            <a:off x="5038789" y="2000218"/>
            <a:ext cx="3071812" cy="2352130"/>
          </a:xfrm>
        </p:spPr>
      </p:pic>
      <p:sp>
        <p:nvSpPr>
          <p:cNvPr id="2" name="Title 1"/>
          <p:cNvSpPr>
            <a:spLocks noGrp="1"/>
          </p:cNvSpPr>
          <p:nvPr>
            <p:ph type="title"/>
          </p:nvPr>
        </p:nvSpPr>
        <p:spPr>
          <a:xfrm>
            <a:off x="762000" y="381000"/>
            <a:ext cx="7520940" cy="548640"/>
          </a:xfrm>
        </p:spPr>
        <p:txBody>
          <a:bodyPr/>
          <a:lstStyle/>
          <a:p>
            <a:pPr algn="ctr"/>
            <a:r>
              <a:rPr lang="en-US" dirty="0" smtClean="0"/>
              <a:t>Measuring Distance</a:t>
            </a:r>
            <a:endParaRPr lang="en-US" dirty="0"/>
          </a:p>
        </p:txBody>
      </p:sp>
      <p:sp>
        <p:nvSpPr>
          <p:cNvPr id="3" name="Text Placeholder 2"/>
          <p:cNvSpPr>
            <a:spLocks noGrp="1"/>
          </p:cNvSpPr>
          <p:nvPr>
            <p:ph type="body" idx="1"/>
          </p:nvPr>
        </p:nvSpPr>
        <p:spPr/>
        <p:txBody>
          <a:bodyPr>
            <a:normAutofit/>
          </a:bodyPr>
          <a:lstStyle/>
          <a:p>
            <a:r>
              <a:rPr lang="en-US" sz="2400" dirty="0" smtClean="0"/>
              <a:t>Meter Stick	</a:t>
            </a:r>
            <a:endParaRPr lang="en-US" sz="24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1905000"/>
            <a:ext cx="3545746" cy="2655887"/>
          </a:xfrm>
        </p:spPr>
      </p:pic>
      <p:sp>
        <p:nvSpPr>
          <p:cNvPr id="5" name="Text Placeholder 4"/>
          <p:cNvSpPr>
            <a:spLocks noGrp="1"/>
          </p:cNvSpPr>
          <p:nvPr>
            <p:ph type="body" sz="quarter" idx="3"/>
          </p:nvPr>
        </p:nvSpPr>
        <p:spPr>
          <a:xfrm>
            <a:off x="5638800" y="1066800"/>
            <a:ext cx="3200400" cy="548640"/>
          </a:xfrm>
        </p:spPr>
        <p:txBody>
          <a:bodyPr/>
          <a:lstStyle/>
          <a:p>
            <a:r>
              <a:rPr lang="en-US" sz="2400" dirty="0" smtClean="0"/>
              <a:t>Ruler</a:t>
            </a:r>
            <a:endParaRPr lang="en-US" sz="2400" dirty="0"/>
          </a:p>
        </p:txBody>
      </p:sp>
    </p:spTree>
    <p:extLst>
      <p:ext uri="{BB962C8B-B14F-4D97-AF65-F5344CB8AC3E}">
        <p14:creationId xmlns:p14="http://schemas.microsoft.com/office/powerpoint/2010/main" val="30744636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Measuring Mass</a:t>
            </a:r>
            <a:endParaRPr lang="en-US" dirty="0"/>
          </a:p>
        </p:txBody>
      </p:sp>
      <p:sp>
        <p:nvSpPr>
          <p:cNvPr id="3" name="Text Placeholder 2"/>
          <p:cNvSpPr>
            <a:spLocks noGrp="1"/>
          </p:cNvSpPr>
          <p:nvPr>
            <p:ph type="body" idx="1"/>
          </p:nvPr>
        </p:nvSpPr>
        <p:spPr>
          <a:xfrm>
            <a:off x="838200" y="1295400"/>
            <a:ext cx="3200400" cy="548640"/>
          </a:xfrm>
        </p:spPr>
        <p:txBody>
          <a:bodyPr>
            <a:normAutofit/>
          </a:bodyPr>
          <a:lstStyle/>
          <a:p>
            <a:r>
              <a:rPr lang="en-US" sz="2400" dirty="0" smtClean="0"/>
              <a:t>Digital Scale	</a:t>
            </a:r>
            <a:endParaRPr lang="en-US" sz="24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133600"/>
            <a:ext cx="3578668" cy="2279650"/>
          </a:xfrm>
        </p:spPr>
      </p:pic>
      <p:sp>
        <p:nvSpPr>
          <p:cNvPr id="5" name="Text Placeholder 4"/>
          <p:cNvSpPr>
            <a:spLocks noGrp="1"/>
          </p:cNvSpPr>
          <p:nvPr>
            <p:ph type="body" sz="quarter" idx="3"/>
          </p:nvPr>
        </p:nvSpPr>
        <p:spPr>
          <a:xfrm>
            <a:off x="5638800" y="1295400"/>
            <a:ext cx="3200400" cy="548640"/>
          </a:xfrm>
        </p:spPr>
        <p:txBody>
          <a:bodyPr/>
          <a:lstStyle/>
          <a:p>
            <a:r>
              <a:rPr lang="en-US" sz="2400" dirty="0" smtClean="0"/>
              <a:t>Balance</a:t>
            </a:r>
            <a:endParaRPr lang="en-US" sz="2400"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76800" y="2286000"/>
            <a:ext cx="3519487" cy="2165838"/>
          </a:xfrm>
        </p:spPr>
      </p:pic>
    </p:spTree>
    <p:extLst>
      <p:ext uri="{BB962C8B-B14F-4D97-AF65-F5344CB8AC3E}">
        <p14:creationId xmlns:p14="http://schemas.microsoft.com/office/powerpoint/2010/main" val="12982591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Equipment</a:t>
            </a:r>
            <a:endParaRPr lang="en-US" dirty="0"/>
          </a:p>
        </p:txBody>
      </p:sp>
      <p:sp>
        <p:nvSpPr>
          <p:cNvPr id="3" name="Text Placeholder 2"/>
          <p:cNvSpPr>
            <a:spLocks noGrp="1"/>
          </p:cNvSpPr>
          <p:nvPr>
            <p:ph type="body" idx="1"/>
          </p:nvPr>
        </p:nvSpPr>
        <p:spPr>
          <a:xfrm>
            <a:off x="914400" y="1371600"/>
            <a:ext cx="3200400" cy="548640"/>
          </a:xfrm>
        </p:spPr>
        <p:txBody>
          <a:bodyPr>
            <a:noAutofit/>
          </a:bodyPr>
          <a:lstStyle/>
          <a:p>
            <a:r>
              <a:rPr lang="en-US" sz="2400" dirty="0" smtClean="0"/>
              <a:t>Test Tube &amp; Clamps</a:t>
            </a:r>
            <a:endParaRPr lang="en-US" sz="24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00" y="1828800"/>
            <a:ext cx="3071813" cy="3071813"/>
          </a:xfrm>
        </p:spPr>
      </p:pic>
      <p:sp>
        <p:nvSpPr>
          <p:cNvPr id="5" name="Text Placeholder 4"/>
          <p:cNvSpPr>
            <a:spLocks noGrp="1"/>
          </p:cNvSpPr>
          <p:nvPr>
            <p:ph type="body" sz="quarter" idx="3"/>
          </p:nvPr>
        </p:nvSpPr>
        <p:spPr>
          <a:xfrm>
            <a:off x="5410200" y="1219200"/>
            <a:ext cx="3200400" cy="548640"/>
          </a:xfrm>
        </p:spPr>
        <p:txBody>
          <a:bodyPr>
            <a:normAutofit/>
          </a:bodyPr>
          <a:lstStyle/>
          <a:p>
            <a:r>
              <a:rPr lang="en-US" sz="2400" dirty="0" smtClean="0"/>
              <a:t>Hot Plate</a:t>
            </a:r>
            <a:endParaRPr lang="en-US" sz="2400"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00600" y="1981200"/>
            <a:ext cx="3467100" cy="2953455"/>
          </a:xfrm>
        </p:spPr>
      </p:pic>
    </p:spTree>
    <p:extLst>
      <p:ext uri="{BB962C8B-B14F-4D97-AF65-F5344CB8AC3E}">
        <p14:creationId xmlns:p14="http://schemas.microsoft.com/office/powerpoint/2010/main" val="29989238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rot="19140000">
            <a:off x="913962" y="1843202"/>
            <a:ext cx="6023900" cy="1089427"/>
          </a:xfrm>
        </p:spPr>
        <p:txBody>
          <a:bodyPr/>
          <a:lstStyle/>
          <a:p>
            <a:r>
              <a:rPr lang="en-US" sz="3600" dirty="0" smtClean="0"/>
              <a:t>Now that we’ve learned what’s around us,</a:t>
            </a:r>
            <a:endParaRPr lang="en-US" sz="3600" dirty="0"/>
          </a:p>
        </p:txBody>
      </p:sp>
      <p:sp>
        <p:nvSpPr>
          <p:cNvPr id="8" name="Content Placeholder 7"/>
          <p:cNvSpPr>
            <a:spLocks noGrp="1"/>
          </p:cNvSpPr>
          <p:nvPr>
            <p:ph idx="1"/>
          </p:nvPr>
        </p:nvSpPr>
        <p:spPr>
          <a:xfrm>
            <a:off x="4343400" y="3352800"/>
            <a:ext cx="4038600" cy="3629487"/>
          </a:xfrm>
        </p:spPr>
        <p:txBody>
          <a:bodyPr>
            <a:normAutofit/>
          </a:bodyPr>
          <a:lstStyle/>
          <a:p>
            <a:pPr marL="0" lvl="1" indent="0">
              <a:buNone/>
            </a:pPr>
            <a:r>
              <a:rPr lang="en-US" sz="3600" dirty="0" smtClean="0"/>
              <a:t>Let’s talk about proper behavior in the science classroom.</a:t>
            </a:r>
            <a:endParaRPr lang="en-US" sz="3600" dirty="0"/>
          </a:p>
        </p:txBody>
      </p:sp>
    </p:spTree>
    <p:extLst>
      <p:ext uri="{BB962C8B-B14F-4D97-AF65-F5344CB8AC3E}">
        <p14:creationId xmlns:p14="http://schemas.microsoft.com/office/powerpoint/2010/main" val="335733503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Proper</a:t>
            </a:r>
            <a:r>
              <a:rPr lang="en-US" dirty="0" smtClean="0"/>
              <a:t> Dress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000" dirty="0" smtClean="0"/>
              <a:t>Long hair must be pulled back</a:t>
            </a:r>
          </a:p>
          <a:p>
            <a:pPr>
              <a:buFont typeface="Arial" panose="020B0604020202020204" pitchFamily="34" charset="0"/>
              <a:buChar char="•"/>
            </a:pPr>
            <a:r>
              <a:rPr lang="en-US" sz="2000" dirty="0" smtClean="0"/>
              <a:t>Goggles must stay OVER your eyes for the entire duration of the lab</a:t>
            </a:r>
          </a:p>
          <a:p>
            <a:pPr>
              <a:buFont typeface="Arial" panose="020B0604020202020204" pitchFamily="34" charset="0"/>
              <a:buChar char="•"/>
            </a:pPr>
            <a:r>
              <a:rPr lang="en-US" sz="2000" dirty="0" smtClean="0"/>
              <a:t>No long sleeves </a:t>
            </a:r>
          </a:p>
          <a:p>
            <a:pPr>
              <a:buFont typeface="Arial" panose="020B0604020202020204" pitchFamily="34" charset="0"/>
              <a:buChar char="•"/>
            </a:pPr>
            <a:r>
              <a:rPr lang="en-US" sz="2000" dirty="0" smtClean="0"/>
              <a:t>No jewelry on the wrists on fingers </a:t>
            </a:r>
          </a:p>
          <a:p>
            <a:pPr>
              <a:buFont typeface="Arial" panose="020B0604020202020204" pitchFamily="34" charset="0"/>
              <a:buChar char="•"/>
            </a:pPr>
            <a:r>
              <a:rPr lang="en-US" sz="2000" dirty="0" smtClean="0"/>
              <a:t>Must wear pants that come to the ankles (no shorts/capris)</a:t>
            </a:r>
          </a:p>
          <a:p>
            <a:pPr>
              <a:buFont typeface="Arial" panose="020B0604020202020204" pitchFamily="34" charset="0"/>
              <a:buChar char="•"/>
            </a:pPr>
            <a:r>
              <a:rPr lang="en-US" sz="2000" dirty="0" smtClean="0"/>
              <a:t>Must wear closed-toe shoes that cover the entire foot (no sandals, Toms, “boat shoes,” etc.)</a:t>
            </a:r>
          </a:p>
          <a:p>
            <a:pPr>
              <a:buFont typeface="Arial" panose="020B0604020202020204" pitchFamily="34" charset="0"/>
              <a:buChar char="•"/>
            </a:pPr>
            <a:r>
              <a:rPr lang="en-US" sz="2000" dirty="0" smtClean="0"/>
              <a:t>If aprons are used, keep them on for the duration of the lab</a:t>
            </a:r>
            <a:endParaRPr lang="en-US" sz="2000" dirty="0"/>
          </a:p>
        </p:txBody>
      </p:sp>
      <p:sp>
        <p:nvSpPr>
          <p:cNvPr id="4" name="TextBox 3"/>
          <p:cNvSpPr txBox="1"/>
          <p:nvPr/>
        </p:nvSpPr>
        <p:spPr>
          <a:xfrm>
            <a:off x="3072509" y="5257800"/>
            <a:ext cx="6046470" cy="1200329"/>
          </a:xfrm>
          <a:prstGeom prst="rect">
            <a:avLst/>
          </a:prstGeom>
          <a:noFill/>
        </p:spPr>
        <p:txBody>
          <a:bodyPr wrap="square" rtlCol="0">
            <a:spAutoFit/>
          </a:bodyPr>
          <a:lstStyle/>
          <a:p>
            <a:r>
              <a:rPr lang="en-US" sz="2400" dirty="0" smtClean="0">
                <a:solidFill>
                  <a:schemeClr val="bg1"/>
                </a:solidFill>
              </a:rPr>
              <a:t>**</a:t>
            </a:r>
            <a:r>
              <a:rPr lang="en-US" sz="2400" i="1" dirty="0" smtClean="0">
                <a:solidFill>
                  <a:schemeClr val="bg1"/>
                </a:solidFill>
              </a:rPr>
              <a:t>If you are not dressed appropriately according to the guidelines above, you will have to complete an alternate assignment. </a:t>
            </a:r>
            <a:endParaRPr lang="en-US" sz="2400" dirty="0">
              <a:solidFill>
                <a:schemeClr val="bg1"/>
              </a:solidFill>
            </a:endParaRPr>
          </a:p>
        </p:txBody>
      </p:sp>
    </p:spTree>
    <p:extLst>
      <p:ext uri="{BB962C8B-B14F-4D97-AF65-F5344CB8AC3E}">
        <p14:creationId xmlns:p14="http://schemas.microsoft.com/office/powerpoint/2010/main" val="981071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t>
            </a:r>
            <a:endParaRPr lang="en-US" dirty="0"/>
          </a:p>
        </p:txBody>
      </p:sp>
      <p:sp>
        <p:nvSpPr>
          <p:cNvPr id="3" name="Content Placeholder 2"/>
          <p:cNvSpPr>
            <a:spLocks noGrp="1"/>
          </p:cNvSpPr>
          <p:nvPr>
            <p:ph idx="1"/>
          </p:nvPr>
        </p:nvSpPr>
        <p:spPr>
          <a:xfrm>
            <a:off x="403860" y="1066800"/>
            <a:ext cx="8359140" cy="3579849"/>
          </a:xfrm>
        </p:spPr>
        <p:txBody>
          <a:bodyPr>
            <a:noAutofit/>
          </a:bodyPr>
          <a:lstStyle/>
          <a:p>
            <a:pPr>
              <a:buAutoNum type="arabicPeriod"/>
            </a:pPr>
            <a:r>
              <a:rPr lang="en-US" sz="1800" dirty="0" smtClean="0"/>
              <a:t>Upon entering the room, there may be lab supplies on the desk. DO NOT touch these materials until the teacher or another adult in the room directs you to do so.</a:t>
            </a:r>
          </a:p>
          <a:p>
            <a:pPr>
              <a:buAutoNum type="arabicPeriod"/>
            </a:pPr>
            <a:r>
              <a:rPr lang="en-US" sz="1800" dirty="0" smtClean="0"/>
              <a:t>During the lab, listen carefully to all directions by the teacher. </a:t>
            </a:r>
          </a:p>
          <a:p>
            <a:pPr>
              <a:buAutoNum type="arabicPeriod"/>
            </a:pPr>
            <a:r>
              <a:rPr lang="en-US" sz="1800" dirty="0" smtClean="0"/>
              <a:t>Do not skip any steps or move ahead without permission from the teacher.</a:t>
            </a:r>
          </a:p>
          <a:p>
            <a:pPr>
              <a:buAutoNum type="arabicPeriod"/>
            </a:pPr>
            <a:r>
              <a:rPr lang="en-US" sz="1800" dirty="0" smtClean="0"/>
              <a:t>If there is an accident where something is spilled or a piece of equipment is broken, notify the teacher IMMEDIATELY and NEVER try to pick up broken glass.</a:t>
            </a:r>
          </a:p>
          <a:p>
            <a:pPr>
              <a:buAutoNum type="arabicPeriod"/>
            </a:pPr>
            <a:r>
              <a:rPr lang="en-US" sz="1800" dirty="0" smtClean="0"/>
              <a:t>Do not play around during a lab. We can have fun, but horseplay could cause someone to get hurt. Do not run or put your hands on someone ever, but especially during a lab. Safety is our goal!</a:t>
            </a:r>
          </a:p>
          <a:p>
            <a:pPr>
              <a:buAutoNum type="arabicPeriod"/>
            </a:pPr>
            <a:r>
              <a:rPr lang="en-US" sz="1800" dirty="0" smtClean="0"/>
              <a:t>Even if the class period has ended, do not leave your lab station until you have cleaned up and reset the materials for the next class.</a:t>
            </a:r>
            <a:endParaRPr lang="en-US" sz="1800" dirty="0"/>
          </a:p>
        </p:txBody>
      </p:sp>
      <p:sp>
        <p:nvSpPr>
          <p:cNvPr id="4" name="TextBox 3"/>
          <p:cNvSpPr txBox="1"/>
          <p:nvPr/>
        </p:nvSpPr>
        <p:spPr>
          <a:xfrm>
            <a:off x="3810000" y="5410200"/>
            <a:ext cx="4953000" cy="1323439"/>
          </a:xfrm>
          <a:prstGeom prst="rect">
            <a:avLst/>
          </a:prstGeom>
          <a:noFill/>
        </p:spPr>
        <p:txBody>
          <a:bodyPr wrap="square" rtlCol="0">
            <a:spAutoFit/>
          </a:bodyPr>
          <a:lstStyle/>
          <a:p>
            <a:r>
              <a:rPr lang="en-US" sz="2000" dirty="0" smtClean="0">
                <a:solidFill>
                  <a:schemeClr val="bg1"/>
                </a:solidFill>
              </a:rPr>
              <a:t>**</a:t>
            </a:r>
            <a:r>
              <a:rPr lang="en-US" sz="2000" i="1" dirty="0" smtClean="0">
                <a:solidFill>
                  <a:schemeClr val="bg1"/>
                </a:solidFill>
              </a:rPr>
              <a:t>Failure to comply with these rules will result in your lab privileges being revoked; you will instead get an alternate assignment to complete.</a:t>
            </a:r>
            <a:endParaRPr lang="en-US" sz="2000" dirty="0">
              <a:solidFill>
                <a:schemeClr val="bg1"/>
              </a:solidFill>
            </a:endParaRPr>
          </a:p>
        </p:txBody>
      </p:sp>
    </p:spTree>
    <p:extLst>
      <p:ext uri="{BB962C8B-B14F-4D97-AF65-F5344CB8AC3E}">
        <p14:creationId xmlns:p14="http://schemas.microsoft.com/office/powerpoint/2010/main" val="96057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1"/>
          </p:nvPr>
        </p:nvSpPr>
        <p:spPr>
          <a:xfrm>
            <a:off x="152400" y="1014186"/>
            <a:ext cx="4724400" cy="762000"/>
          </a:xfrm>
        </p:spPr>
        <p:txBody>
          <a:bodyPr>
            <a:normAutofit fontScale="92500"/>
          </a:bodyPr>
          <a:lstStyle/>
          <a:p>
            <a:r>
              <a:rPr lang="en-US" sz="2800" dirty="0" smtClean="0"/>
              <a:t>Goggles – </a:t>
            </a:r>
            <a:r>
              <a:rPr lang="en-US" sz="2800" b="0" dirty="0" smtClean="0"/>
              <a:t>worn to protect eyes</a:t>
            </a:r>
          </a:p>
          <a:p>
            <a:endParaRPr lang="en-US" dirty="0" smtClean="0"/>
          </a:p>
          <a:p>
            <a:endParaRPr lang="en-US" dirty="0" smtClean="0"/>
          </a:p>
          <a:p>
            <a:endParaRPr lang="en-US" dirty="0" smtClean="0"/>
          </a:p>
          <a:p>
            <a:endParaRPr lang="en-US" dirty="0" smtClean="0"/>
          </a:p>
          <a:p>
            <a:endParaRPr lang="en-US" dirty="0" smtClean="0"/>
          </a:p>
        </p:txBody>
      </p:sp>
      <p:pic>
        <p:nvPicPr>
          <p:cNvPr id="14338" name="Picture 3" descr="SAFETY%20GOGGLES.jpg"/>
          <p:cNvPicPr>
            <a:picLocks noChangeAspect="1"/>
          </p:cNvPicPr>
          <p:nvPr/>
        </p:nvPicPr>
        <p:blipFill>
          <a:blip r:embed="rId2" cstate="print"/>
          <a:srcRect/>
          <a:stretch>
            <a:fillRect/>
          </a:stretch>
        </p:blipFill>
        <p:spPr bwMode="auto">
          <a:xfrm>
            <a:off x="4981575" y="381000"/>
            <a:ext cx="3600450" cy="2463800"/>
          </a:xfrm>
          <a:prstGeom prst="rect">
            <a:avLst/>
          </a:prstGeom>
          <a:noFill/>
          <a:ln w="9525">
            <a:noFill/>
            <a:miter lim="800000"/>
            <a:headEnd/>
            <a:tailEnd/>
          </a:ln>
        </p:spPr>
      </p:pic>
      <p:pic>
        <p:nvPicPr>
          <p:cNvPr id="14339" name="Picture 4" descr="sellstromsafetyglasssanitizingcabinet-6270.jpg"/>
          <p:cNvPicPr>
            <a:picLocks noChangeAspect="1"/>
          </p:cNvPicPr>
          <p:nvPr/>
        </p:nvPicPr>
        <p:blipFill>
          <a:blip r:embed="rId3" cstate="print"/>
          <a:srcRect/>
          <a:stretch>
            <a:fillRect/>
          </a:stretch>
        </p:blipFill>
        <p:spPr bwMode="auto">
          <a:xfrm>
            <a:off x="990600" y="3178348"/>
            <a:ext cx="3283214" cy="3283214"/>
          </a:xfrm>
          <a:prstGeom prst="rect">
            <a:avLst/>
          </a:prstGeom>
          <a:noFill/>
          <a:ln w="9525">
            <a:noFill/>
            <a:miter lim="800000"/>
            <a:headEnd/>
            <a:tailEnd/>
          </a:ln>
        </p:spPr>
      </p:pic>
      <p:sp>
        <p:nvSpPr>
          <p:cNvPr id="2" name="TextBox 1"/>
          <p:cNvSpPr txBox="1"/>
          <p:nvPr/>
        </p:nvSpPr>
        <p:spPr>
          <a:xfrm>
            <a:off x="4648200" y="4038600"/>
            <a:ext cx="4191000" cy="830997"/>
          </a:xfrm>
          <a:prstGeom prst="rect">
            <a:avLst/>
          </a:prstGeom>
          <a:noFill/>
        </p:spPr>
        <p:txBody>
          <a:bodyPr wrap="square" rtlCol="0">
            <a:spAutoFit/>
          </a:bodyPr>
          <a:lstStyle/>
          <a:p>
            <a:r>
              <a:rPr lang="en-US" sz="2400" b="1" dirty="0"/>
              <a:t>Goggle Sanitizer </a:t>
            </a:r>
            <a:r>
              <a:rPr lang="en-US" sz="2400" dirty="0"/>
              <a:t>– used to sterilize (clean) goggles</a:t>
            </a:r>
          </a:p>
        </p:txBody>
      </p:sp>
      <p:sp>
        <p:nvSpPr>
          <p:cNvPr id="3" name="Right Arrow 2"/>
          <p:cNvSpPr/>
          <p:nvPr/>
        </p:nvSpPr>
        <p:spPr>
          <a:xfrm>
            <a:off x="1752600" y="1524000"/>
            <a:ext cx="2521214"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10800000">
            <a:off x="5486400" y="5029200"/>
            <a:ext cx="2514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eye_wash.jpg"/>
          <p:cNvPicPr>
            <a:picLocks noChangeAspect="1"/>
          </p:cNvPicPr>
          <p:nvPr/>
        </p:nvPicPr>
        <p:blipFill>
          <a:blip r:embed="rId2" cstate="print"/>
          <a:srcRect/>
          <a:stretch>
            <a:fillRect/>
          </a:stretch>
        </p:blipFill>
        <p:spPr bwMode="auto">
          <a:xfrm>
            <a:off x="609600" y="727166"/>
            <a:ext cx="3886200" cy="2911475"/>
          </a:xfrm>
          <a:prstGeom prst="rect">
            <a:avLst/>
          </a:prstGeom>
          <a:noFill/>
          <a:ln w="9525">
            <a:noFill/>
            <a:miter lim="800000"/>
            <a:headEnd/>
            <a:tailEnd/>
          </a:ln>
        </p:spPr>
      </p:pic>
      <p:sp>
        <p:nvSpPr>
          <p:cNvPr id="15362" name="Content Placeholder 2"/>
          <p:cNvSpPr>
            <a:spLocks noGrp="1"/>
          </p:cNvSpPr>
          <p:nvPr>
            <p:ph idx="1"/>
          </p:nvPr>
        </p:nvSpPr>
        <p:spPr>
          <a:xfrm>
            <a:off x="267789" y="3924300"/>
            <a:ext cx="4238897" cy="990600"/>
          </a:xfrm>
        </p:spPr>
        <p:txBody>
          <a:bodyPr>
            <a:normAutofit/>
          </a:bodyPr>
          <a:lstStyle/>
          <a:p>
            <a:r>
              <a:rPr lang="en-US" sz="2000" dirty="0" smtClean="0"/>
              <a:t>Eye Wash – </a:t>
            </a:r>
            <a:r>
              <a:rPr lang="en-US" sz="2000" b="0" dirty="0" smtClean="0"/>
              <a:t>where you rinse your eyes if chemicals splash on your face</a:t>
            </a:r>
          </a:p>
          <a:p>
            <a:endParaRPr lang="en-US" dirty="0" smtClean="0"/>
          </a:p>
          <a:p>
            <a:endParaRPr lang="en-US" dirty="0" smtClean="0"/>
          </a:p>
          <a:p>
            <a:endParaRPr lang="en-US" dirty="0" smtClean="0"/>
          </a:p>
          <a:p>
            <a:endParaRPr lang="en-US" dirty="0" smtClean="0"/>
          </a:p>
        </p:txBody>
      </p:sp>
      <p:pic>
        <p:nvPicPr>
          <p:cNvPr id="15363" name="Picture 4" descr="wash-hands.jpg"/>
          <p:cNvPicPr>
            <a:picLocks noChangeAspect="1"/>
          </p:cNvPicPr>
          <p:nvPr/>
        </p:nvPicPr>
        <p:blipFill>
          <a:blip r:embed="rId3" cstate="print"/>
          <a:srcRect/>
          <a:stretch>
            <a:fillRect/>
          </a:stretch>
        </p:blipFill>
        <p:spPr bwMode="auto">
          <a:xfrm>
            <a:off x="5410200" y="1001803"/>
            <a:ext cx="3149600" cy="2362200"/>
          </a:xfrm>
          <a:prstGeom prst="rect">
            <a:avLst/>
          </a:prstGeom>
          <a:noFill/>
          <a:ln w="9525">
            <a:noFill/>
            <a:miter lim="800000"/>
            <a:headEnd/>
            <a:tailEnd/>
          </a:ln>
        </p:spPr>
      </p:pic>
      <p:sp>
        <p:nvSpPr>
          <p:cNvPr id="2" name="TextBox 1"/>
          <p:cNvSpPr txBox="1"/>
          <p:nvPr/>
        </p:nvSpPr>
        <p:spPr>
          <a:xfrm>
            <a:off x="4855029" y="4087725"/>
            <a:ext cx="3962400" cy="646331"/>
          </a:xfrm>
          <a:prstGeom prst="rect">
            <a:avLst/>
          </a:prstGeom>
          <a:noFill/>
        </p:spPr>
        <p:txBody>
          <a:bodyPr wrap="square" rtlCol="0">
            <a:spAutoFit/>
          </a:bodyPr>
          <a:lstStyle/>
          <a:p>
            <a:r>
              <a:rPr lang="en-US" b="1" dirty="0"/>
              <a:t>Soap &amp; Water </a:t>
            </a:r>
            <a:r>
              <a:rPr lang="en-US" dirty="0"/>
              <a:t>– used to wash hands after each lab experiment</a:t>
            </a: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lab apron.jpg"/>
          <p:cNvPicPr>
            <a:picLocks noChangeAspect="1"/>
          </p:cNvPicPr>
          <p:nvPr/>
        </p:nvPicPr>
        <p:blipFill>
          <a:blip r:embed="rId2" cstate="print"/>
          <a:srcRect/>
          <a:stretch>
            <a:fillRect/>
          </a:stretch>
        </p:blipFill>
        <p:spPr bwMode="auto">
          <a:xfrm>
            <a:off x="4310040" y="1676400"/>
            <a:ext cx="3886200" cy="3886200"/>
          </a:xfrm>
          <a:prstGeom prst="rect">
            <a:avLst/>
          </a:prstGeom>
          <a:noFill/>
          <a:ln w="9525">
            <a:noFill/>
            <a:miter lim="800000"/>
            <a:headEnd/>
            <a:tailEnd/>
          </a:ln>
        </p:spPr>
      </p:pic>
      <p:sp>
        <p:nvSpPr>
          <p:cNvPr id="16386" name="Content Placeholder 2"/>
          <p:cNvSpPr>
            <a:spLocks noGrp="1"/>
          </p:cNvSpPr>
          <p:nvPr>
            <p:ph idx="1"/>
          </p:nvPr>
        </p:nvSpPr>
        <p:spPr>
          <a:xfrm>
            <a:off x="4424340" y="720634"/>
            <a:ext cx="3881460" cy="1143000"/>
          </a:xfrm>
        </p:spPr>
        <p:txBody>
          <a:bodyPr>
            <a:normAutofit fontScale="25000" lnSpcReduction="20000"/>
          </a:bodyPr>
          <a:lstStyle/>
          <a:p>
            <a:r>
              <a:rPr lang="en-US" sz="7400" dirty="0" smtClean="0"/>
              <a:t>Apron – </a:t>
            </a:r>
            <a:r>
              <a:rPr lang="en-US" sz="7400" b="0" dirty="0" smtClean="0"/>
              <a:t>cloth or plastic that covers </a:t>
            </a:r>
          </a:p>
          <a:p>
            <a:pPr>
              <a:buFont typeface="Arial" charset="0"/>
              <a:buNone/>
            </a:pPr>
            <a:r>
              <a:rPr lang="en-US" sz="7400" b="0" dirty="0" smtClean="0"/>
              <a:t>    and protects the front of a person</a:t>
            </a:r>
            <a:endParaRPr lang="en-US" sz="9600" dirty="0" smtClean="0"/>
          </a:p>
        </p:txBody>
      </p:sp>
      <p:pic>
        <p:nvPicPr>
          <p:cNvPr id="16387" name="Picture 4" descr="NITRILE-GLOVES-ONLINE.jpg"/>
          <p:cNvPicPr>
            <a:picLocks noChangeAspect="1"/>
          </p:cNvPicPr>
          <p:nvPr/>
        </p:nvPicPr>
        <p:blipFill>
          <a:blip r:embed="rId3" cstate="print"/>
          <a:srcRect/>
          <a:stretch>
            <a:fillRect/>
          </a:stretch>
        </p:blipFill>
        <p:spPr bwMode="auto">
          <a:xfrm>
            <a:off x="609600" y="1981200"/>
            <a:ext cx="2943264" cy="2624138"/>
          </a:xfrm>
          <a:prstGeom prst="rect">
            <a:avLst/>
          </a:prstGeom>
          <a:noFill/>
          <a:ln w="9525">
            <a:noFill/>
            <a:miter lim="800000"/>
            <a:headEnd/>
            <a:tailEnd/>
          </a:ln>
        </p:spPr>
      </p:pic>
      <p:sp>
        <p:nvSpPr>
          <p:cNvPr id="2" name="TextBox 1"/>
          <p:cNvSpPr txBox="1"/>
          <p:nvPr/>
        </p:nvSpPr>
        <p:spPr>
          <a:xfrm>
            <a:off x="119040" y="685800"/>
            <a:ext cx="4191000" cy="646331"/>
          </a:xfrm>
          <a:prstGeom prst="rect">
            <a:avLst/>
          </a:prstGeom>
          <a:noFill/>
        </p:spPr>
        <p:txBody>
          <a:bodyPr wrap="square" rtlCol="0">
            <a:spAutoFit/>
          </a:bodyPr>
          <a:lstStyle/>
          <a:p>
            <a:r>
              <a:rPr lang="en-US" b="1" dirty="0"/>
              <a:t>Gloves</a:t>
            </a:r>
            <a:r>
              <a:rPr lang="en-US" dirty="0"/>
              <a:t> – material that cover and protects hands </a:t>
            </a: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475" y="914400"/>
            <a:ext cx="2828925" cy="2828925"/>
          </a:xfrm>
          <a:prstGeom prst="rect">
            <a:avLst/>
          </a:prstGeom>
        </p:spPr>
      </p:pic>
      <p:sp>
        <p:nvSpPr>
          <p:cNvPr id="17409" name="Content Placeholder 2"/>
          <p:cNvSpPr>
            <a:spLocks noGrp="1"/>
          </p:cNvSpPr>
          <p:nvPr>
            <p:ph idx="1"/>
          </p:nvPr>
        </p:nvSpPr>
        <p:spPr>
          <a:xfrm>
            <a:off x="587102" y="76200"/>
            <a:ext cx="4061097" cy="1333500"/>
          </a:xfrm>
        </p:spPr>
        <p:txBody>
          <a:bodyPr>
            <a:normAutofit lnSpcReduction="10000"/>
          </a:bodyPr>
          <a:lstStyle/>
          <a:p>
            <a:endParaRPr lang="en-US" dirty="0" smtClean="0"/>
          </a:p>
          <a:p>
            <a:r>
              <a:rPr lang="en-US" sz="2000" dirty="0" smtClean="0"/>
              <a:t>Fire Extinguisher/Fire Blanket– </a:t>
            </a:r>
            <a:r>
              <a:rPr lang="en-US" sz="2000" b="0" dirty="0" smtClean="0"/>
              <a:t>used by the teacher to put out small fires</a:t>
            </a:r>
          </a:p>
        </p:txBody>
      </p:sp>
      <p:pic>
        <p:nvPicPr>
          <p:cNvPr id="17410" name="Picture 3" descr="FireExtinguisher.jpg"/>
          <p:cNvPicPr>
            <a:picLocks noChangeAspect="1"/>
          </p:cNvPicPr>
          <p:nvPr/>
        </p:nvPicPr>
        <p:blipFill>
          <a:blip r:embed="rId3" cstate="print"/>
          <a:srcRect/>
          <a:stretch>
            <a:fillRect/>
          </a:stretch>
        </p:blipFill>
        <p:spPr bwMode="auto">
          <a:xfrm>
            <a:off x="4648200" y="304800"/>
            <a:ext cx="2286000" cy="3810000"/>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7103" y="2819400"/>
            <a:ext cx="3190240" cy="3810000"/>
          </a:xfrm>
          <a:prstGeom prst="rect">
            <a:avLst/>
          </a:prstGeom>
        </p:spPr>
      </p:pic>
      <p:sp>
        <p:nvSpPr>
          <p:cNvPr id="3" name="Right Arrow 2"/>
          <p:cNvSpPr/>
          <p:nvPr/>
        </p:nvSpPr>
        <p:spPr>
          <a:xfrm>
            <a:off x="1338943" y="1409700"/>
            <a:ext cx="2438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19600" y="4724400"/>
            <a:ext cx="4419600" cy="707886"/>
          </a:xfrm>
          <a:prstGeom prst="rect">
            <a:avLst/>
          </a:prstGeom>
          <a:noFill/>
        </p:spPr>
        <p:txBody>
          <a:bodyPr wrap="square" rtlCol="0">
            <a:spAutoFit/>
          </a:bodyPr>
          <a:lstStyle/>
          <a:p>
            <a:r>
              <a:rPr lang="en-US" sz="2000" b="1" dirty="0"/>
              <a:t>Drying Racks </a:t>
            </a:r>
            <a:r>
              <a:rPr lang="en-US" sz="2000" dirty="0"/>
              <a:t>– where materials are </a:t>
            </a:r>
            <a:r>
              <a:rPr lang="en-US" sz="2000" dirty="0" smtClean="0"/>
              <a:t>put </a:t>
            </a:r>
            <a:r>
              <a:rPr lang="en-US" sz="2000" dirty="0"/>
              <a:t>to dry after they are cleaned</a:t>
            </a:r>
          </a:p>
        </p:txBody>
      </p:sp>
      <p:sp>
        <p:nvSpPr>
          <p:cNvPr id="5" name="Right Arrow 4"/>
          <p:cNvSpPr/>
          <p:nvPr/>
        </p:nvSpPr>
        <p:spPr>
          <a:xfrm rot="10800000">
            <a:off x="5105400" y="5405695"/>
            <a:ext cx="2590800" cy="789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57200" y="228600"/>
            <a:ext cx="8229600" cy="5897563"/>
          </a:xfrm>
        </p:spPr>
        <p:txBody>
          <a:bodyPr/>
          <a:lstStyle/>
          <a:p>
            <a:r>
              <a:rPr lang="en-US" smtClean="0"/>
              <a:t>Laboratory (Lab) – place where science experiments are done</a:t>
            </a:r>
          </a:p>
          <a:p>
            <a:endParaRPr lang="en-US" smtClean="0"/>
          </a:p>
        </p:txBody>
      </p:sp>
      <p:pic>
        <p:nvPicPr>
          <p:cNvPr id="18434" name="Picture 3" descr="orellana_Organic_and_Inorganic_Synthesis_Laboratory.jpg"/>
          <p:cNvPicPr>
            <a:picLocks noChangeAspect="1"/>
          </p:cNvPicPr>
          <p:nvPr/>
        </p:nvPicPr>
        <p:blipFill>
          <a:blip r:embed="rId2" cstate="print"/>
          <a:srcRect/>
          <a:stretch>
            <a:fillRect/>
          </a:stretch>
        </p:blipFill>
        <p:spPr bwMode="auto">
          <a:xfrm>
            <a:off x="0" y="1371600"/>
            <a:ext cx="4368800" cy="3276600"/>
          </a:xfrm>
          <a:prstGeom prst="rect">
            <a:avLst/>
          </a:prstGeom>
          <a:noFill/>
          <a:ln w="9525">
            <a:noFill/>
            <a:miter lim="800000"/>
            <a:headEnd/>
            <a:tailEnd/>
          </a:ln>
        </p:spPr>
      </p:pic>
      <p:pic>
        <p:nvPicPr>
          <p:cNvPr id="18435" name="Picture 4" descr="laboratory-600.jpg"/>
          <p:cNvPicPr>
            <a:picLocks noChangeAspect="1"/>
          </p:cNvPicPr>
          <p:nvPr/>
        </p:nvPicPr>
        <p:blipFill>
          <a:blip r:embed="rId3" cstate="print"/>
          <a:srcRect/>
          <a:stretch>
            <a:fillRect/>
          </a:stretch>
        </p:blipFill>
        <p:spPr bwMode="auto">
          <a:xfrm>
            <a:off x="4572000" y="1143000"/>
            <a:ext cx="4572000" cy="35052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838200" y="1524000"/>
            <a:ext cx="4495800" cy="1066799"/>
          </a:xfrm>
        </p:spPr>
        <p:txBody>
          <a:bodyPr/>
          <a:lstStyle/>
          <a:p>
            <a:r>
              <a:rPr lang="en-US" sz="2000" dirty="0" smtClean="0"/>
              <a:t>Waste Materials – </a:t>
            </a:r>
            <a:r>
              <a:rPr lang="en-US" sz="2000" b="0" dirty="0" smtClean="0"/>
              <a:t>chemicals or things left over after the experiment</a:t>
            </a:r>
          </a:p>
          <a:p>
            <a:endParaRPr lang="en-US" dirty="0" smtClean="0"/>
          </a:p>
          <a:p>
            <a:endParaRPr lang="en-US" dirty="0" smtClean="0"/>
          </a:p>
          <a:p>
            <a:endParaRPr lang="en-US" dirty="0" smtClean="0"/>
          </a:p>
        </p:txBody>
      </p:sp>
      <p:pic>
        <p:nvPicPr>
          <p:cNvPr id="19458" name="Picture 3" descr="ist2_962539-chemical-hazard-warning-triangles-vector-jpeg.jpg"/>
          <p:cNvPicPr>
            <a:picLocks noChangeAspect="1"/>
          </p:cNvPicPr>
          <p:nvPr/>
        </p:nvPicPr>
        <p:blipFill>
          <a:blip r:embed="rId2" cstate="print"/>
          <a:srcRect/>
          <a:stretch>
            <a:fillRect/>
          </a:stretch>
        </p:blipFill>
        <p:spPr bwMode="auto">
          <a:xfrm>
            <a:off x="5283200" y="3559629"/>
            <a:ext cx="3251200" cy="2703513"/>
          </a:xfrm>
          <a:prstGeom prst="rect">
            <a:avLst/>
          </a:prstGeom>
          <a:noFill/>
          <a:ln w="9525">
            <a:noFill/>
            <a:miter lim="800000"/>
            <a:headEnd/>
            <a:tailEnd/>
          </a:ln>
        </p:spPr>
      </p:pic>
      <p:pic>
        <p:nvPicPr>
          <p:cNvPr id="19459" name="Picture 4" descr="trashcan.jpg"/>
          <p:cNvPicPr>
            <a:picLocks noChangeAspect="1"/>
          </p:cNvPicPr>
          <p:nvPr/>
        </p:nvPicPr>
        <p:blipFill>
          <a:blip r:embed="rId3" cstate="print"/>
          <a:srcRect/>
          <a:stretch>
            <a:fillRect/>
          </a:stretch>
        </p:blipFill>
        <p:spPr bwMode="auto">
          <a:xfrm>
            <a:off x="5715000" y="316729"/>
            <a:ext cx="2819400" cy="2883672"/>
          </a:xfrm>
          <a:prstGeom prst="rect">
            <a:avLst/>
          </a:prstGeom>
          <a:noFill/>
          <a:ln w="9525">
            <a:noFill/>
            <a:miter lim="800000"/>
            <a:headEnd/>
            <a:tailEnd/>
          </a:ln>
        </p:spPr>
      </p:pic>
      <p:sp>
        <p:nvSpPr>
          <p:cNvPr id="2" name="TextBox 1"/>
          <p:cNvSpPr txBox="1"/>
          <p:nvPr/>
        </p:nvSpPr>
        <p:spPr>
          <a:xfrm>
            <a:off x="838200" y="4343400"/>
            <a:ext cx="4114800" cy="400110"/>
          </a:xfrm>
          <a:prstGeom prst="rect">
            <a:avLst/>
          </a:prstGeom>
          <a:noFill/>
        </p:spPr>
        <p:txBody>
          <a:bodyPr wrap="square" rtlCol="0">
            <a:spAutoFit/>
          </a:bodyPr>
          <a:lstStyle/>
          <a:p>
            <a:r>
              <a:rPr lang="en-US" sz="2000" b="1" dirty="0"/>
              <a:t>Hazard </a:t>
            </a:r>
            <a:r>
              <a:rPr lang="en-US" sz="2000" dirty="0"/>
              <a:t>– something dangerous</a:t>
            </a: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9140000">
            <a:off x="844675" y="1652668"/>
            <a:ext cx="6001713" cy="1334507"/>
          </a:xfrm>
        </p:spPr>
        <p:txBody>
          <a:bodyPr/>
          <a:lstStyle/>
          <a:p>
            <a:r>
              <a:rPr lang="en-US" sz="4000" dirty="0" smtClean="0"/>
              <a:t>Laboratory Equipment</a:t>
            </a:r>
            <a:endParaRPr lang="en-US" sz="4000" dirty="0"/>
          </a:p>
        </p:txBody>
      </p:sp>
    </p:spTree>
    <p:extLst>
      <p:ext uri="{BB962C8B-B14F-4D97-AF65-F5344CB8AC3E}">
        <p14:creationId xmlns:p14="http://schemas.microsoft.com/office/powerpoint/2010/main" val="1708847894"/>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124200" y="6477000"/>
            <a:ext cx="2209800" cy="381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t>Measuring Volume</a:t>
            </a:r>
            <a:endParaRPr lang="en-US" dirty="0"/>
          </a:p>
        </p:txBody>
      </p:sp>
      <p:sp>
        <p:nvSpPr>
          <p:cNvPr id="3" name="Text Placeholder 2"/>
          <p:cNvSpPr>
            <a:spLocks noGrp="1"/>
          </p:cNvSpPr>
          <p:nvPr>
            <p:ph type="body" idx="1"/>
          </p:nvPr>
        </p:nvSpPr>
        <p:spPr>
          <a:xfrm>
            <a:off x="13063" y="990600"/>
            <a:ext cx="3200400" cy="548640"/>
          </a:xfrm>
        </p:spPr>
        <p:txBody>
          <a:bodyPr>
            <a:normAutofit/>
          </a:bodyPr>
          <a:lstStyle/>
          <a:p>
            <a:r>
              <a:rPr lang="en-US" sz="2400" dirty="0" smtClean="0"/>
              <a:t>Beaker</a:t>
            </a:r>
            <a:endParaRPr lang="en-US" sz="2400"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2400" y="1447800"/>
            <a:ext cx="2639250" cy="3108325"/>
          </a:xfrm>
        </p:spPr>
      </p:pic>
      <p:sp>
        <p:nvSpPr>
          <p:cNvPr id="5" name="Text Placeholder 4"/>
          <p:cNvSpPr>
            <a:spLocks noGrp="1"/>
          </p:cNvSpPr>
          <p:nvPr>
            <p:ph type="body" sz="quarter" idx="3"/>
          </p:nvPr>
        </p:nvSpPr>
        <p:spPr>
          <a:xfrm>
            <a:off x="5943600" y="990600"/>
            <a:ext cx="3200400" cy="548640"/>
          </a:xfrm>
        </p:spPr>
        <p:txBody>
          <a:bodyPr/>
          <a:lstStyle/>
          <a:p>
            <a:pPr algn="r"/>
            <a:r>
              <a:rPr lang="en-US" sz="2400" dirty="0" smtClean="0"/>
              <a:t>Dropper</a:t>
            </a:r>
            <a:endParaRPr lang="en-US" sz="2400"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1600201"/>
            <a:ext cx="2971800" cy="2971800"/>
          </a:xfrm>
        </p:spPr>
      </p:pic>
      <p:sp>
        <p:nvSpPr>
          <p:cNvPr id="7" name="TextBox 6"/>
          <p:cNvSpPr txBox="1"/>
          <p:nvPr/>
        </p:nvSpPr>
        <p:spPr>
          <a:xfrm>
            <a:off x="3124200" y="6477000"/>
            <a:ext cx="2971800" cy="381000"/>
          </a:xfrm>
          <a:prstGeom prst="rect">
            <a:avLst/>
          </a:prstGeom>
          <a:noFill/>
        </p:spPr>
        <p:txBody>
          <a:bodyPr wrap="square" rtlCol="0">
            <a:spAutoFit/>
          </a:bodyPr>
          <a:lstStyle/>
          <a:p>
            <a:r>
              <a:rPr lang="en-US" dirty="0" smtClean="0"/>
              <a:t>Graduated Cylinder</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399" y="3438524"/>
            <a:ext cx="3038475" cy="3038475"/>
          </a:xfrm>
          <a:prstGeom prst="rect">
            <a:avLst/>
          </a:prstGeom>
        </p:spPr>
      </p:pic>
    </p:spTree>
    <p:extLst>
      <p:ext uri="{BB962C8B-B14F-4D97-AF65-F5344CB8AC3E}">
        <p14:creationId xmlns:p14="http://schemas.microsoft.com/office/powerpoint/2010/main" val="30900412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1266</TotalTime>
  <Words>453</Words>
  <Application>Microsoft Office PowerPoint</Application>
  <PresentationFormat>On-screen Show (4:3)</PresentationFormat>
  <Paragraphs>53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Franklin Gothic Book</vt:lpstr>
      <vt:lpstr>Franklin Gothic Medium</vt:lpstr>
      <vt:lpstr>Tunga</vt:lpstr>
      <vt:lpstr>Wingdings</vt:lpstr>
      <vt:lpstr>Angles</vt:lpstr>
      <vt:lpstr>Safety Vocabulary</vt:lpstr>
      <vt:lpstr>PowerPoint Presentation</vt:lpstr>
      <vt:lpstr>PowerPoint Presentation</vt:lpstr>
      <vt:lpstr>PowerPoint Presentation</vt:lpstr>
      <vt:lpstr>PowerPoint Presentation</vt:lpstr>
      <vt:lpstr>PowerPoint Presentation</vt:lpstr>
      <vt:lpstr>PowerPoint Presentation</vt:lpstr>
      <vt:lpstr>Laboratory Equipment</vt:lpstr>
      <vt:lpstr>Measuring Volume</vt:lpstr>
      <vt:lpstr>Measuring Distance</vt:lpstr>
      <vt:lpstr>Measuring Mass</vt:lpstr>
      <vt:lpstr>Other Equipment</vt:lpstr>
      <vt:lpstr>Now that we’ve learned what’s around us,</vt:lpstr>
      <vt:lpstr>Proper Dress</vt:lpstr>
      <vt:lpstr>Behavior</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Vocabulary</dc:title>
  <dc:creator>wcpss</dc:creator>
  <cp:lastModifiedBy>Jennifer George</cp:lastModifiedBy>
  <cp:revision>42</cp:revision>
  <dcterms:created xsi:type="dcterms:W3CDTF">2010-08-18T19:28:55Z</dcterms:created>
  <dcterms:modified xsi:type="dcterms:W3CDTF">2016-09-01T01:15:14Z</dcterms:modified>
</cp:coreProperties>
</file>