
<file path=[Content_Types].xml><?xml version="1.0" encoding="utf-8"?>
<Types xmlns="http://schemas.openxmlformats.org/package/2006/content-types">
  <Default Extension="png" ContentType="image/png"/>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4117" r:id="rId2"/>
    <p:sldMasterId id="2147484130" r:id="rId3"/>
  </p:sldMasterIdLst>
  <p:notesMasterIdLst>
    <p:notesMasterId r:id="rId96"/>
  </p:notesMasterIdLst>
  <p:sldIdLst>
    <p:sldId id="2065" r:id="rId4"/>
    <p:sldId id="1805" r:id="rId5"/>
    <p:sldId id="1809" r:id="rId6"/>
    <p:sldId id="1810" r:id="rId7"/>
    <p:sldId id="1813" r:id="rId8"/>
    <p:sldId id="1974" r:id="rId9"/>
    <p:sldId id="1814" r:id="rId10"/>
    <p:sldId id="1815" r:id="rId11"/>
    <p:sldId id="1816" r:id="rId12"/>
    <p:sldId id="1817" r:id="rId13"/>
    <p:sldId id="1818" r:id="rId14"/>
    <p:sldId id="1970" r:id="rId15"/>
    <p:sldId id="1972" r:id="rId16"/>
    <p:sldId id="1973" r:id="rId17"/>
    <p:sldId id="1971" r:id="rId18"/>
    <p:sldId id="1969" r:id="rId19"/>
    <p:sldId id="1821" r:id="rId20"/>
    <p:sldId id="1822" r:id="rId21"/>
    <p:sldId id="1823" r:id="rId22"/>
    <p:sldId id="1824" r:id="rId23"/>
    <p:sldId id="1825" r:id="rId24"/>
    <p:sldId id="1826" r:id="rId25"/>
    <p:sldId id="1827" r:id="rId26"/>
    <p:sldId id="1828" r:id="rId27"/>
    <p:sldId id="1829" r:id="rId28"/>
    <p:sldId id="1830" r:id="rId29"/>
    <p:sldId id="1831" r:id="rId30"/>
    <p:sldId id="1832" r:id="rId31"/>
    <p:sldId id="1833" r:id="rId32"/>
    <p:sldId id="1834" r:id="rId33"/>
    <p:sldId id="1835" r:id="rId34"/>
    <p:sldId id="1836" r:id="rId35"/>
    <p:sldId id="1837" r:id="rId36"/>
    <p:sldId id="1838" r:id="rId37"/>
    <p:sldId id="1839" r:id="rId38"/>
    <p:sldId id="1840" r:id="rId39"/>
    <p:sldId id="1841" r:id="rId40"/>
    <p:sldId id="1842" r:id="rId41"/>
    <p:sldId id="1843" r:id="rId42"/>
    <p:sldId id="1844" r:id="rId43"/>
    <p:sldId id="1845" r:id="rId44"/>
    <p:sldId id="1846" r:id="rId45"/>
    <p:sldId id="1847" r:id="rId46"/>
    <p:sldId id="1849" r:id="rId47"/>
    <p:sldId id="1850" r:id="rId48"/>
    <p:sldId id="1851" r:id="rId49"/>
    <p:sldId id="1852" r:id="rId50"/>
    <p:sldId id="1853" r:id="rId51"/>
    <p:sldId id="1854" r:id="rId52"/>
    <p:sldId id="1855" r:id="rId53"/>
    <p:sldId id="1856" r:id="rId54"/>
    <p:sldId id="1857" r:id="rId55"/>
    <p:sldId id="1858" r:id="rId56"/>
    <p:sldId id="1859" r:id="rId57"/>
    <p:sldId id="1860" r:id="rId58"/>
    <p:sldId id="1861" r:id="rId59"/>
    <p:sldId id="1862" r:id="rId60"/>
    <p:sldId id="1863" r:id="rId61"/>
    <p:sldId id="1864" r:id="rId62"/>
    <p:sldId id="1865" r:id="rId63"/>
    <p:sldId id="1866" r:id="rId64"/>
    <p:sldId id="1867" r:id="rId65"/>
    <p:sldId id="1868" r:id="rId66"/>
    <p:sldId id="1869" r:id="rId67"/>
    <p:sldId id="1870" r:id="rId68"/>
    <p:sldId id="1871" r:id="rId69"/>
    <p:sldId id="1872" r:id="rId70"/>
    <p:sldId id="1873" r:id="rId71"/>
    <p:sldId id="1874" r:id="rId72"/>
    <p:sldId id="1875" r:id="rId73"/>
    <p:sldId id="1876" r:id="rId74"/>
    <p:sldId id="1877" r:id="rId75"/>
    <p:sldId id="1878" r:id="rId76"/>
    <p:sldId id="1879" r:id="rId77"/>
    <p:sldId id="1880" r:id="rId78"/>
    <p:sldId id="1891" r:id="rId79"/>
    <p:sldId id="1892" r:id="rId80"/>
    <p:sldId id="1893" r:id="rId81"/>
    <p:sldId id="1894" r:id="rId82"/>
    <p:sldId id="1895" r:id="rId83"/>
    <p:sldId id="1896" r:id="rId84"/>
    <p:sldId id="1897" r:id="rId85"/>
    <p:sldId id="1898" r:id="rId86"/>
    <p:sldId id="1899" r:id="rId87"/>
    <p:sldId id="1900" r:id="rId88"/>
    <p:sldId id="1901" r:id="rId89"/>
    <p:sldId id="1902" r:id="rId90"/>
    <p:sldId id="1903" r:id="rId91"/>
    <p:sldId id="1904" r:id="rId92"/>
    <p:sldId id="1905" r:id="rId93"/>
    <p:sldId id="1906" r:id="rId94"/>
    <p:sldId id="1907" r:id="rId9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Palatino Linotype" pitchFamily="18" charset="0"/>
        <a:ea typeface="+mn-ea"/>
        <a:cs typeface="+mn-cs"/>
      </a:defRPr>
    </a:lvl1pPr>
    <a:lvl2pPr marL="457200" algn="l" rtl="0" fontAlgn="base">
      <a:spcBef>
        <a:spcPct val="0"/>
      </a:spcBef>
      <a:spcAft>
        <a:spcPct val="0"/>
      </a:spcAft>
      <a:defRPr kern="1200">
        <a:solidFill>
          <a:schemeClr val="tx1"/>
        </a:solidFill>
        <a:latin typeface="Palatino Linotype" pitchFamily="18" charset="0"/>
        <a:ea typeface="+mn-ea"/>
        <a:cs typeface="+mn-cs"/>
      </a:defRPr>
    </a:lvl2pPr>
    <a:lvl3pPr marL="914400" algn="l" rtl="0" fontAlgn="base">
      <a:spcBef>
        <a:spcPct val="0"/>
      </a:spcBef>
      <a:spcAft>
        <a:spcPct val="0"/>
      </a:spcAft>
      <a:defRPr kern="1200">
        <a:solidFill>
          <a:schemeClr val="tx1"/>
        </a:solidFill>
        <a:latin typeface="Palatino Linotype" pitchFamily="18" charset="0"/>
        <a:ea typeface="+mn-ea"/>
        <a:cs typeface="+mn-cs"/>
      </a:defRPr>
    </a:lvl3pPr>
    <a:lvl4pPr marL="1371600" algn="l" rtl="0" fontAlgn="base">
      <a:spcBef>
        <a:spcPct val="0"/>
      </a:spcBef>
      <a:spcAft>
        <a:spcPct val="0"/>
      </a:spcAft>
      <a:defRPr kern="1200">
        <a:solidFill>
          <a:schemeClr val="tx1"/>
        </a:solidFill>
        <a:latin typeface="Palatino Linotype" pitchFamily="18" charset="0"/>
        <a:ea typeface="+mn-ea"/>
        <a:cs typeface="+mn-cs"/>
      </a:defRPr>
    </a:lvl4pPr>
    <a:lvl5pPr marL="1828800" algn="l" rtl="0" fontAlgn="base">
      <a:spcBef>
        <a:spcPct val="0"/>
      </a:spcBef>
      <a:spcAft>
        <a:spcPct val="0"/>
      </a:spcAft>
      <a:defRPr kern="1200">
        <a:solidFill>
          <a:schemeClr val="tx1"/>
        </a:solidFill>
        <a:latin typeface="Palatino Linotype" pitchFamily="18" charset="0"/>
        <a:ea typeface="+mn-ea"/>
        <a:cs typeface="+mn-cs"/>
      </a:defRPr>
    </a:lvl5pPr>
    <a:lvl6pPr marL="2286000" algn="l" defTabSz="914400" rtl="0" eaLnBrk="1" latinLnBrk="0" hangingPunct="1">
      <a:defRPr kern="1200">
        <a:solidFill>
          <a:schemeClr val="tx1"/>
        </a:solidFill>
        <a:latin typeface="Palatino Linotype" pitchFamily="18" charset="0"/>
        <a:ea typeface="+mn-ea"/>
        <a:cs typeface="+mn-cs"/>
      </a:defRPr>
    </a:lvl6pPr>
    <a:lvl7pPr marL="2743200" algn="l" defTabSz="914400" rtl="0" eaLnBrk="1" latinLnBrk="0" hangingPunct="1">
      <a:defRPr kern="1200">
        <a:solidFill>
          <a:schemeClr val="tx1"/>
        </a:solidFill>
        <a:latin typeface="Palatino Linotype" pitchFamily="18" charset="0"/>
        <a:ea typeface="+mn-ea"/>
        <a:cs typeface="+mn-cs"/>
      </a:defRPr>
    </a:lvl7pPr>
    <a:lvl8pPr marL="3200400" algn="l" defTabSz="914400" rtl="0" eaLnBrk="1" latinLnBrk="0" hangingPunct="1">
      <a:defRPr kern="1200">
        <a:solidFill>
          <a:schemeClr val="tx1"/>
        </a:solidFill>
        <a:latin typeface="Palatino Linotype" pitchFamily="18" charset="0"/>
        <a:ea typeface="+mn-ea"/>
        <a:cs typeface="+mn-cs"/>
      </a:defRPr>
    </a:lvl8pPr>
    <a:lvl9pPr marL="3657600" algn="l" defTabSz="914400" rtl="0" eaLnBrk="1" latinLnBrk="0" hangingPunct="1">
      <a:defRPr kern="1200">
        <a:solidFill>
          <a:schemeClr val="tx1"/>
        </a:solidFill>
        <a:latin typeface="Palatino Linotype"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80"/>
    <a:srgbClr val="E898BA"/>
    <a:srgbClr val="FF0066"/>
    <a:srgbClr val="339933"/>
    <a:srgbClr val="FF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67" autoAdjust="0"/>
    <p:restoredTop sz="88777" autoAdjust="0"/>
  </p:normalViewPr>
  <p:slideViewPr>
    <p:cSldViewPr>
      <p:cViewPr varScale="1">
        <p:scale>
          <a:sx n="74" d="100"/>
          <a:sy n="74" d="100"/>
        </p:scale>
        <p:origin x="624" y="90"/>
      </p:cViewPr>
      <p:guideLst>
        <p:guide orient="horz" pos="2160"/>
        <p:guide pos="2880"/>
      </p:guideLst>
    </p:cSldViewPr>
  </p:slideViewPr>
  <p:outlineViewPr>
    <p:cViewPr>
      <p:scale>
        <a:sx n="33" d="100"/>
        <a:sy n="33" d="100"/>
      </p:scale>
      <p:origin x="0" y="52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F95E7E7-A963-43AB-B32F-E0F1D66FC848}" type="datetimeFigureOut">
              <a:rPr lang="en-US" smtClean="0"/>
              <a:pPr/>
              <a:t>3/29/2017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49A406B-7291-47A0-8EED-6CC75FDF0E22}" type="slidenum">
              <a:rPr lang="en-US" smtClean="0"/>
              <a:pPr/>
              <a:t>‹#›</a:t>
            </a:fld>
            <a:endParaRPr lang="en-US"/>
          </a:p>
        </p:txBody>
      </p:sp>
    </p:spTree>
    <p:extLst>
      <p:ext uri="{BB962C8B-B14F-4D97-AF65-F5344CB8AC3E}">
        <p14:creationId xmlns:p14="http://schemas.microsoft.com/office/powerpoint/2010/main" val="2857823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teachersdomain.org/asset/lsps07_vid_lightreflect/"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Extension</a:t>
            </a:r>
            <a:endParaRPr lang="en-US" dirty="0"/>
          </a:p>
        </p:txBody>
      </p:sp>
      <p:sp>
        <p:nvSpPr>
          <p:cNvPr id="4" name="Slide Number Placeholder 3"/>
          <p:cNvSpPr>
            <a:spLocks noGrp="1"/>
          </p:cNvSpPr>
          <p:nvPr>
            <p:ph type="sldNum" sz="quarter" idx="10"/>
          </p:nvPr>
        </p:nvSpPr>
        <p:spPr/>
        <p:txBody>
          <a:bodyPr/>
          <a:lstStyle/>
          <a:p>
            <a:fld id="{349A406B-7291-47A0-8EED-6CC75FDF0E2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381463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Fill in graphic organizer…..attachment of this is included in word format</a:t>
            </a:r>
          </a:p>
        </p:txBody>
      </p:sp>
      <p:sp>
        <p:nvSpPr>
          <p:cNvPr id="67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552FAF5-D81F-4F39-AACC-8DE6B5DC1CAD}" type="slidenum">
              <a:rPr lang="en-US" altLang="en-US">
                <a:solidFill>
                  <a:prstClr val="black"/>
                </a:solidFill>
                <a:latin typeface="Arial" pitchFamily="34" charset="0"/>
              </a:rPr>
              <a:pPr eaLnBrk="1" hangingPunct="1">
                <a:spcBef>
                  <a:spcPct val="0"/>
                </a:spcBef>
              </a:pPr>
              <a:t>59</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1931270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hlinkClick r:id="rId3"/>
              </a:rPr>
              <a:t>http://www.teachersdomain.org/asset/lsps07_vid_lightreflect/</a:t>
            </a:r>
            <a:endParaRPr lang="en-US" altLang="en-US" smtClean="0"/>
          </a:p>
          <a:p>
            <a:endParaRPr lang="en-US" altLang="en-US" smtClean="0"/>
          </a:p>
        </p:txBody>
      </p:sp>
      <p:sp>
        <p:nvSpPr>
          <p:cNvPr id="67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C9455F4-8DE2-4711-BCB9-1F91374D1E52}" type="slidenum">
              <a:rPr lang="en-US" altLang="en-US">
                <a:solidFill>
                  <a:prstClr val="black"/>
                </a:solidFill>
                <a:latin typeface="Arial" pitchFamily="34" charset="0"/>
              </a:rPr>
              <a:pPr eaLnBrk="1" hangingPunct="1">
                <a:spcBef>
                  <a:spcPct val="0"/>
                </a:spcBef>
              </a:pPr>
              <a:t>62</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1310179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a:r>
              <a:rPr lang="en-US" altLang="en-US" smtClean="0"/>
              <a:t>6.P.3.3</a:t>
            </a:r>
          </a:p>
          <a:p>
            <a:pPr defTabSz="455613"/>
            <a:endParaRPr lang="en-US" altLang="en-US" smtClean="0"/>
          </a:p>
          <a:p>
            <a:pPr defTabSz="455613"/>
            <a:endParaRPr lang="en-US" altLang="en-US" smtClean="0"/>
          </a:p>
        </p:txBody>
      </p:sp>
      <p:sp>
        <p:nvSpPr>
          <p:cNvPr id="68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EE03FEA-0F7F-47D2-B6C2-C8C524CE80A7}" type="slidenum">
              <a:rPr lang="en-US" altLang="en-US">
                <a:solidFill>
                  <a:srgbClr val="000000"/>
                </a:solidFill>
                <a:latin typeface="Arial" pitchFamily="34" charset="0"/>
              </a:rPr>
              <a:pPr eaLnBrk="1" hangingPunct="1">
                <a:spcBef>
                  <a:spcPct val="0"/>
                </a:spcBef>
              </a:pPr>
              <a:t>63</a:t>
            </a:fld>
            <a:endParaRPr lang="en-US" altLang="en-US">
              <a:solidFill>
                <a:srgbClr val="000000"/>
              </a:solidFill>
              <a:latin typeface="Arial" pitchFamily="34" charset="0"/>
            </a:endParaRPr>
          </a:p>
        </p:txBody>
      </p:sp>
    </p:spTree>
    <p:extLst>
      <p:ext uri="{BB962C8B-B14F-4D97-AF65-F5344CB8AC3E}">
        <p14:creationId xmlns:p14="http://schemas.microsoft.com/office/powerpoint/2010/main" val="3380704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Day One activator</a:t>
            </a:r>
          </a:p>
        </p:txBody>
      </p:sp>
      <p:sp>
        <p:nvSpPr>
          <p:cNvPr id="67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6D441B-49AC-4D71-947E-9D3BDEB98FBE}" type="slidenum">
              <a:rPr lang="en-US" altLang="en-US">
                <a:solidFill>
                  <a:prstClr val="black"/>
                </a:solidFill>
                <a:latin typeface="Arial" pitchFamily="34" charset="0"/>
              </a:rPr>
              <a:pPr eaLnBrk="1" hangingPunct="1">
                <a:spcBef>
                  <a:spcPct val="0"/>
                </a:spcBef>
              </a:pPr>
              <a:t>64</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3536607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a:r>
              <a:rPr lang="en-US" altLang="en-US" smtClean="0"/>
              <a:t>6.P.3.3</a:t>
            </a:r>
          </a:p>
          <a:p>
            <a:pPr defTabSz="455613"/>
            <a:endParaRPr lang="en-US" altLang="en-US" smtClean="0"/>
          </a:p>
          <a:p>
            <a:pPr defTabSz="455613"/>
            <a:endParaRPr lang="en-US" altLang="en-US" smtClean="0"/>
          </a:p>
        </p:txBody>
      </p:sp>
      <p:sp>
        <p:nvSpPr>
          <p:cNvPr id="68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FC2F8F3-34B1-4925-A9A9-4F5B730E75FD}" type="slidenum">
              <a:rPr lang="en-US" altLang="en-US">
                <a:solidFill>
                  <a:srgbClr val="000000"/>
                </a:solidFill>
                <a:latin typeface="Arial" pitchFamily="34" charset="0"/>
              </a:rPr>
              <a:pPr eaLnBrk="1" hangingPunct="1">
                <a:spcBef>
                  <a:spcPct val="0"/>
                </a:spcBef>
              </a:pPr>
              <a:t>77</a:t>
            </a:fld>
            <a:endParaRPr lang="en-US" altLang="en-US">
              <a:solidFill>
                <a:srgbClr val="000000"/>
              </a:solidFill>
              <a:latin typeface="Arial" pitchFamily="34" charset="0"/>
            </a:endParaRPr>
          </a:p>
        </p:txBody>
      </p:sp>
    </p:spTree>
    <p:extLst>
      <p:ext uri="{BB962C8B-B14F-4D97-AF65-F5344CB8AC3E}">
        <p14:creationId xmlns:p14="http://schemas.microsoft.com/office/powerpoint/2010/main" val="207473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a:r>
              <a:rPr lang="en-US" altLang="en-US" smtClean="0"/>
              <a:t>6.P.3.2</a:t>
            </a:r>
          </a:p>
          <a:p>
            <a:pPr defTabSz="455613"/>
            <a:endParaRPr lang="en-US" altLang="en-US" smtClean="0"/>
          </a:p>
          <a:p>
            <a:pPr defTabSz="455613"/>
            <a:endParaRPr lang="en-US" altLang="en-US" smtClean="0"/>
          </a:p>
        </p:txBody>
      </p:sp>
      <p:sp>
        <p:nvSpPr>
          <p:cNvPr id="65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88F6B3D-7B92-4053-B2BD-C740B63CFCC1}" type="slidenum">
              <a:rPr lang="en-US" altLang="en-US">
                <a:solidFill>
                  <a:srgbClr val="000000"/>
                </a:solidFill>
                <a:latin typeface="Arial" pitchFamily="34" charset="0"/>
              </a:rPr>
              <a:pPr eaLnBrk="1" hangingPunct="1">
                <a:spcBef>
                  <a:spcPct val="0"/>
                </a:spcBef>
              </a:pPr>
              <a:t>3</a:t>
            </a:fld>
            <a:endParaRPr lang="en-US" altLang="en-US">
              <a:solidFill>
                <a:srgbClr val="000000"/>
              </a:solidFill>
              <a:latin typeface="Arial" pitchFamily="34" charset="0"/>
            </a:endParaRPr>
          </a:p>
        </p:txBody>
      </p:sp>
    </p:spTree>
    <p:extLst>
      <p:ext uri="{BB962C8B-B14F-4D97-AF65-F5344CB8AC3E}">
        <p14:creationId xmlns:p14="http://schemas.microsoft.com/office/powerpoint/2010/main" val="93001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2870" indent="-342870" defTabSz="457159">
              <a:buFont typeface="Arial" charset="0"/>
              <a:buChar char="•"/>
              <a:defRPr/>
            </a:pPr>
            <a:r>
              <a:rPr lang="en-US" sz="1500" dirty="0" smtClean="0"/>
              <a:t>When light interacts with matter it is either:</a:t>
            </a:r>
          </a:p>
          <a:p>
            <a:pPr marL="742883" lvl="1" indent="-285724" defTabSz="457159">
              <a:buFont typeface="Arial" charset="0"/>
              <a:buChar char="–"/>
              <a:defRPr/>
            </a:pPr>
            <a:r>
              <a:rPr lang="en-US" sz="1500" dirty="0" smtClean="0"/>
              <a:t>absorbed</a:t>
            </a:r>
          </a:p>
          <a:p>
            <a:pPr marL="742883" lvl="1" indent="-285724" defTabSz="457159">
              <a:buFont typeface="Arial" charset="0"/>
              <a:buChar char="–"/>
              <a:defRPr/>
            </a:pPr>
            <a:r>
              <a:rPr lang="en-US" sz="1500" dirty="0" smtClean="0"/>
              <a:t>transmitted</a:t>
            </a:r>
          </a:p>
          <a:p>
            <a:pPr marL="742883" lvl="1" indent="-285724" defTabSz="457159">
              <a:buFont typeface="Arial" charset="0"/>
              <a:buChar char="–"/>
              <a:defRPr/>
            </a:pPr>
            <a:r>
              <a:rPr lang="en-US" sz="1500" dirty="0" smtClean="0"/>
              <a:t>refracted </a:t>
            </a:r>
          </a:p>
          <a:p>
            <a:pPr marL="742883" lvl="1" indent="-285724" defTabSz="457159">
              <a:buFont typeface="Arial" charset="0"/>
              <a:buChar char="–"/>
              <a:defRPr/>
            </a:pPr>
            <a:r>
              <a:rPr lang="en-US" sz="1500" dirty="0" smtClean="0"/>
              <a:t>reflected (scattered). An example of scattering is when the sky is blue.</a:t>
            </a:r>
          </a:p>
          <a:p>
            <a:pPr>
              <a:defRPr/>
            </a:pPr>
            <a:endParaRPr lang="en-US" dirty="0"/>
          </a:p>
        </p:txBody>
      </p:sp>
      <p:sp>
        <p:nvSpPr>
          <p:cNvPr id="65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4B462B2-ADA4-4C15-BC24-EFF643A4D187}" type="slidenum">
              <a:rPr lang="en-US" altLang="en-US">
                <a:solidFill>
                  <a:srgbClr val="000000"/>
                </a:solidFill>
                <a:latin typeface="Arial" pitchFamily="34" charset="0"/>
              </a:rPr>
              <a:pPr eaLnBrk="1" hangingPunct="1">
                <a:spcBef>
                  <a:spcPct val="0"/>
                </a:spcBef>
              </a:pPr>
              <a:t>10</a:t>
            </a:fld>
            <a:endParaRPr lang="en-US" altLang="en-US">
              <a:solidFill>
                <a:srgbClr val="000000"/>
              </a:solidFill>
              <a:latin typeface="Arial" pitchFamily="34" charset="0"/>
            </a:endParaRPr>
          </a:p>
        </p:txBody>
      </p:sp>
    </p:spTree>
    <p:extLst>
      <p:ext uri="{BB962C8B-B14F-4D97-AF65-F5344CB8AC3E}">
        <p14:creationId xmlns:p14="http://schemas.microsoft.com/office/powerpoint/2010/main" val="182915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not sure?</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0A6191D4-6CE2-429A-B03C-7002C48A5C1D}" type="slidenum">
              <a:rPr lang="en-US" altLang="en-US" sz="1200">
                <a:solidFill>
                  <a:prstClr val="black"/>
                </a:solidFill>
              </a:rPr>
              <a:pPr eaLnBrk="1" hangingPunct="1"/>
              <a:t>18</a:t>
            </a:fld>
            <a:endParaRPr lang="en-US" altLang="en-US" sz="1200">
              <a:solidFill>
                <a:prstClr val="black"/>
              </a:solidFill>
            </a:endParaRPr>
          </a:p>
        </p:txBody>
      </p:sp>
    </p:spTree>
    <p:extLst>
      <p:ext uri="{BB962C8B-B14F-4D97-AF65-F5344CB8AC3E}">
        <p14:creationId xmlns:p14="http://schemas.microsoft.com/office/powerpoint/2010/main" val="258275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a:r>
              <a:rPr lang="en-US" altLang="en-US" smtClean="0"/>
              <a:t>6.P.3.3</a:t>
            </a:r>
          </a:p>
          <a:p>
            <a:pPr defTabSz="455613"/>
            <a:endParaRPr lang="en-US" altLang="en-US" smtClean="0"/>
          </a:p>
          <a:p>
            <a:pPr defTabSz="455613"/>
            <a:endParaRPr lang="en-US" altLang="en-US" smtClean="0"/>
          </a:p>
        </p:txBody>
      </p:sp>
      <p:sp>
        <p:nvSpPr>
          <p:cNvPr id="66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B74939C-993A-4535-A1A8-36FFABADE6E9}" type="slidenum">
              <a:rPr lang="en-US" altLang="en-US">
                <a:solidFill>
                  <a:srgbClr val="000000"/>
                </a:solidFill>
                <a:latin typeface="Arial" pitchFamily="34" charset="0"/>
              </a:rPr>
              <a:pPr eaLnBrk="1" hangingPunct="1">
                <a:spcBef>
                  <a:spcPct val="0"/>
                </a:spcBef>
              </a:pPr>
              <a:t>19</a:t>
            </a:fld>
            <a:endParaRPr lang="en-US" altLang="en-US">
              <a:solidFill>
                <a:srgbClr val="000000"/>
              </a:solidFill>
              <a:latin typeface="Arial" pitchFamily="34" charset="0"/>
            </a:endParaRPr>
          </a:p>
        </p:txBody>
      </p:sp>
    </p:spTree>
    <p:extLst>
      <p:ext uri="{BB962C8B-B14F-4D97-AF65-F5344CB8AC3E}">
        <p14:creationId xmlns:p14="http://schemas.microsoft.com/office/powerpoint/2010/main" val="181402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6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320801C-4901-417A-9B15-129F4D91A6DC}" type="slidenum">
              <a:rPr lang="en-US" altLang="en-US">
                <a:solidFill>
                  <a:prstClr val="black"/>
                </a:solidFill>
                <a:latin typeface="Arial" pitchFamily="34" charset="0"/>
              </a:rPr>
              <a:pPr eaLnBrk="1" hangingPunct="1">
                <a:spcBef>
                  <a:spcPct val="0"/>
                </a:spcBef>
              </a:pPr>
              <a:t>20</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1514729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 can explain when light interacts with matter it is: absorbed, transmitted, refracted or reflected (scattered)</a:t>
            </a:r>
          </a:p>
          <a:p>
            <a:endParaRPr lang="en-US" altLang="en-US" smtClean="0"/>
          </a:p>
        </p:txBody>
      </p:sp>
      <p:sp>
        <p:nvSpPr>
          <p:cNvPr id="66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6FE1E3F-F822-4C80-B172-6BA12326D317}" type="slidenum">
              <a:rPr lang="en-US" altLang="en-US">
                <a:solidFill>
                  <a:prstClr val="black"/>
                </a:solidFill>
                <a:latin typeface="Arial" pitchFamily="34" charset="0"/>
              </a:rPr>
              <a:pPr eaLnBrk="1" hangingPunct="1">
                <a:spcBef>
                  <a:spcPct val="0"/>
                </a:spcBef>
              </a:pPr>
              <a:t>22</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407089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discuss</a:t>
            </a:r>
          </a:p>
        </p:txBody>
      </p:sp>
      <p:sp>
        <p:nvSpPr>
          <p:cNvPr id="66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D8E76E4-97A5-4D75-96E8-ED7D6DDB84F2}" type="slidenum">
              <a:rPr lang="en-US" altLang="en-US">
                <a:solidFill>
                  <a:prstClr val="black"/>
                </a:solidFill>
                <a:latin typeface="Arial" pitchFamily="34" charset="0"/>
              </a:rPr>
              <a:pPr eaLnBrk="1" hangingPunct="1">
                <a:spcBef>
                  <a:spcPct val="0"/>
                </a:spcBef>
              </a:pPr>
              <a:t>25</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2378100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solidFill>
                  <a:srgbClr val="000000"/>
                </a:solidFill>
                <a:latin typeface="Aharoni" pitchFamily="2" charset="-79"/>
                <a:cs typeface="Aharoni" pitchFamily="2" charset="-79"/>
              </a:rPr>
              <a:t>The bending of a wave as the wave passes between two substances in which the speed of the wave differs</a:t>
            </a:r>
          </a:p>
          <a:p>
            <a:endParaRPr lang="en-US" altLang="en-US" smtClean="0"/>
          </a:p>
        </p:txBody>
      </p:sp>
      <p:sp>
        <p:nvSpPr>
          <p:cNvPr id="66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C394747-7D13-45D6-BDC2-82AE992A5694}" type="slidenum">
              <a:rPr lang="en-US" altLang="en-US">
                <a:solidFill>
                  <a:prstClr val="black"/>
                </a:solidFill>
                <a:latin typeface="Arial" pitchFamily="34" charset="0"/>
              </a:rPr>
              <a:pPr eaLnBrk="1" hangingPunct="1">
                <a:spcBef>
                  <a:spcPct val="0"/>
                </a:spcBef>
              </a:pPr>
              <a:t>34</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4127855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6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fld id="{B7B8C311-BF0B-4384-A674-4406052CB0CB}" type="datetimeFigureOut">
              <a:rPr lang="en-US"/>
              <a:pPr>
                <a:defRPr/>
              </a:pPr>
              <a:t>3/29/2017</a:t>
            </a:fld>
            <a:endParaRPr lang="en-US"/>
          </a:p>
        </p:txBody>
      </p:sp>
      <p:sp>
        <p:nvSpPr>
          <p:cNvPr id="5" name="Footer Placeholder 4"/>
          <p:cNvSpPr>
            <a:spLocks noGrp="1"/>
          </p:cNvSpPr>
          <p:nvPr>
            <p:ph type="ftr" sz="quarter" idx="11"/>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fld id="{5DAC711A-D7DF-4BDC-BDD4-E094B48EAED6}" type="slidenum">
              <a:rPr lang="en-US"/>
              <a:pPr>
                <a:defRPr/>
              </a:pPr>
              <a:t>‹#›</a:t>
            </a:fld>
            <a:endParaRPr lang="en-US"/>
          </a:p>
        </p:txBody>
      </p:sp>
    </p:spTree>
    <p:extLst>
      <p:ext uri="{BB962C8B-B14F-4D97-AF65-F5344CB8AC3E}">
        <p14:creationId xmlns:p14="http://schemas.microsoft.com/office/powerpoint/2010/main" val="4267815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fld id="{B7B8C311-BF0B-4384-A674-4406052CB0CB}" type="datetimeFigureOut">
              <a:rPr lang="en-US"/>
              <a:pPr>
                <a:defRPr/>
              </a:pPr>
              <a:t>3/29/2017</a:t>
            </a:fld>
            <a:endParaRPr lang="en-US"/>
          </a:p>
        </p:txBody>
      </p:sp>
      <p:sp>
        <p:nvSpPr>
          <p:cNvPr id="5" name="Footer Placeholder 4"/>
          <p:cNvSpPr>
            <a:spLocks noGrp="1"/>
          </p:cNvSpPr>
          <p:nvPr>
            <p:ph type="ftr" sz="quarter" idx="11"/>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fld id="{10BD89A9-D0D2-483A-9955-6AE46F3BFBC7}" type="slidenum">
              <a:rPr lang="en-US"/>
              <a:pPr>
                <a:defRPr/>
              </a:pPr>
              <a:t>‹#›</a:t>
            </a:fld>
            <a:endParaRPr lang="en-US"/>
          </a:p>
        </p:txBody>
      </p:sp>
    </p:spTree>
    <p:extLst>
      <p:ext uri="{BB962C8B-B14F-4D97-AF65-F5344CB8AC3E}">
        <p14:creationId xmlns:p14="http://schemas.microsoft.com/office/powerpoint/2010/main" val="73639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7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7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fld id="{B7B8C311-BF0B-4384-A674-4406052CB0CB}" type="datetimeFigureOut">
              <a:rPr lang="en-US"/>
              <a:pPr>
                <a:defRPr/>
              </a:pPr>
              <a:t>3/29/2017</a:t>
            </a:fld>
            <a:endParaRPr lang="en-US"/>
          </a:p>
        </p:txBody>
      </p:sp>
      <p:sp>
        <p:nvSpPr>
          <p:cNvPr id="5" name="Footer Placeholder 4"/>
          <p:cNvSpPr>
            <a:spLocks noGrp="1"/>
          </p:cNvSpPr>
          <p:nvPr>
            <p:ph type="ftr" sz="quarter" idx="11"/>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fld id="{0CEDB0B6-F82A-48D0-B746-C3EC4F62DD2E}" type="slidenum">
              <a:rPr lang="en-US"/>
              <a:pPr>
                <a:defRPr/>
              </a:pPr>
              <a:t>‹#›</a:t>
            </a:fld>
            <a:endParaRPr lang="en-US"/>
          </a:p>
        </p:txBody>
      </p:sp>
    </p:spTree>
    <p:extLst>
      <p:ext uri="{BB962C8B-B14F-4D97-AF65-F5344CB8AC3E}">
        <p14:creationId xmlns:p14="http://schemas.microsoft.com/office/powerpoint/2010/main" val="2387501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2"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1E59F49D-4290-4AEE-B651-CD83113E31E2}" type="datetime1">
              <a:rPr lang="en-US" smtClean="0">
                <a:solidFill>
                  <a:srgbClr val="DBF5F9">
                    <a:shade val="90000"/>
                  </a:srgbClr>
                </a:solidFill>
              </a:rPr>
              <a:pPr>
                <a:defRPr/>
              </a:pPr>
              <a:t>3/29/2017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endParaRPr lang="en-US">
              <a:solidFill>
                <a:prstClr val="black">
                  <a:tint val="75000"/>
                </a:prstClr>
              </a:solidFill>
            </a:endParaRPr>
          </a:p>
        </p:txBody>
      </p:sp>
      <p:sp>
        <p:nvSpPr>
          <p:cNvPr id="27" name="Slide Number Placeholder 26"/>
          <p:cNvSpPr>
            <a:spLocks noGrp="1"/>
          </p:cNvSpPr>
          <p:nvPr>
            <p:ph type="sldNum" sz="quarter" idx="12"/>
          </p:nvPr>
        </p:nvSpPr>
        <p:spPr/>
        <p:txBody>
          <a:bodyPr/>
          <a:lstStyle/>
          <a:p>
            <a:pPr>
              <a:defRPr/>
            </a:pPr>
            <a:fld id="{DAE943D2-0534-46E4-B914-B55D4D46CA81}"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2214214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B2DCAF9-247A-4B45-A971-624EAAB29A1A}" type="datetime1">
              <a:rPr lang="en-US" smtClean="0">
                <a:solidFill>
                  <a:srgbClr val="04617B">
                    <a:shade val="90000"/>
                  </a:srgbClr>
                </a:solidFill>
              </a:rPr>
              <a:pPr>
                <a:defRPr/>
              </a:pPr>
              <a:t>3/29/2017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B00E05-4FA0-4E10-B37E-0EE09B254BAA}"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854618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AB95DED3-AD66-4C65-9872-F832FD6B968C}" type="datetime1">
              <a:rPr lang="en-US" smtClean="0">
                <a:solidFill>
                  <a:srgbClr val="DBF5F9">
                    <a:shade val="90000"/>
                  </a:srgbClr>
                </a:solidFill>
              </a:rPr>
              <a:pPr>
                <a:defRPr/>
              </a:pPr>
              <a:t>3/29/2017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E6FDE83-013C-4497-B59B-D1665FEAC106}"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278010952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98B97ED-1F95-47F0-B087-64B436BADA80}" type="datetime1">
              <a:rPr lang="en-US" smtClean="0">
                <a:solidFill>
                  <a:srgbClr val="04617B">
                    <a:shade val="90000"/>
                  </a:srgbClr>
                </a:solidFill>
              </a:rPr>
              <a:pPr>
                <a:defRPr/>
              </a:pPr>
              <a:t>3/29/2017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61D3E27-EFC5-4B9C-90C7-5BEEF84B4A6B}"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847283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859823"/>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D942DDD5-48A3-49E0-8396-4E136E4AC3D9}" type="datetime1">
              <a:rPr lang="en-US" smtClean="0">
                <a:solidFill>
                  <a:srgbClr val="04617B">
                    <a:shade val="90000"/>
                  </a:srgbClr>
                </a:solidFill>
              </a:rPr>
              <a:pPr>
                <a:defRPr/>
              </a:pPr>
              <a:t>3/29/2017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1126A6E-A8C5-47F3-8B31-6C1C486506A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565089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7FDAC7C3-88D4-4EF3-9C6F-EB03E8FCED61}" type="datetime1">
              <a:rPr lang="en-US" smtClean="0">
                <a:solidFill>
                  <a:srgbClr val="04617B">
                    <a:shade val="90000"/>
                  </a:srgbClr>
                </a:solidFill>
              </a:rPr>
              <a:pPr>
                <a:defRPr/>
              </a:pPr>
              <a:t>3/29/2017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686AD9F-C651-4D2A-8C37-93B31936B7E7}"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376618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91AAA83-CA96-4039-87C2-EB59C9A8C8D9}" type="datetime1">
              <a:rPr lang="en-US" smtClean="0">
                <a:solidFill>
                  <a:srgbClr val="04617B">
                    <a:shade val="90000"/>
                  </a:srgbClr>
                </a:solidFill>
              </a:rPr>
              <a:pPr>
                <a:defRPr/>
              </a:pPr>
              <a:t>3/29/2017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B0B6F743-9F82-41FA-A868-F90525CA2E6B}"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447827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4679BAF8-0915-4F83-AA9E-7BA513324793}" type="datetime1">
              <a:rPr lang="en-US" smtClean="0">
                <a:solidFill>
                  <a:srgbClr val="04617B">
                    <a:shade val="90000"/>
                  </a:srgbClr>
                </a:solidFill>
              </a:rPr>
              <a:pPr>
                <a:defRPr/>
              </a:pPr>
              <a:t>3/29/2017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200F87E-4AFC-462B-B21A-C6CA667680BB}"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55151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fld id="{B7B8C311-BF0B-4384-A674-4406052CB0CB}" type="datetimeFigureOut">
              <a:rPr lang="en-US"/>
              <a:pPr>
                <a:defRPr/>
              </a:pPr>
              <a:t>3/29/2017</a:t>
            </a:fld>
            <a:endParaRPr lang="en-US"/>
          </a:p>
        </p:txBody>
      </p:sp>
      <p:sp>
        <p:nvSpPr>
          <p:cNvPr id="5" name="Footer Placeholder 4"/>
          <p:cNvSpPr>
            <a:spLocks noGrp="1"/>
          </p:cNvSpPr>
          <p:nvPr>
            <p:ph type="ftr" sz="quarter" idx="11"/>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fld id="{9BF53677-2359-4AF5-9CBD-321FD76BB392}" type="slidenum">
              <a:rPr lang="en-US"/>
              <a:pPr>
                <a:defRPr/>
              </a:pPr>
              <a:t>‹#›</a:t>
            </a:fld>
            <a:endParaRPr lang="en-US"/>
          </a:p>
        </p:txBody>
      </p:sp>
    </p:spTree>
    <p:extLst>
      <p:ext uri="{BB962C8B-B14F-4D97-AF65-F5344CB8AC3E}">
        <p14:creationId xmlns:p14="http://schemas.microsoft.com/office/powerpoint/2010/main" val="2552731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9"/>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A2137774-30DE-4D7C-B238-9A2D35517213}" type="datetime1">
              <a:rPr lang="en-US" smtClean="0">
                <a:solidFill>
                  <a:srgbClr val="04617B">
                    <a:shade val="90000"/>
                  </a:srgbClr>
                </a:solidFill>
              </a:rPr>
              <a:pPr>
                <a:defRPr/>
              </a:pPr>
              <a:t>3/29/2017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077200" y="6356416"/>
            <a:ext cx="609600" cy="365125"/>
          </a:xfrm>
        </p:spPr>
        <p:txBody>
          <a:bodyPr/>
          <a:lstStyle/>
          <a:p>
            <a:pPr>
              <a:defRPr/>
            </a:pPr>
            <a:fld id="{E907C0F8-8731-4580-8E38-E2026BC84C8F}"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11" name="Freeform 10"/>
          <p:cNvSpPr>
            <a:spLocks/>
          </p:cNvSpPr>
          <p:nvPr/>
        </p:nvSpPr>
        <p:spPr bwMode="auto">
          <a:xfrm flipV="1">
            <a:off x="4381500" y="6219891"/>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Tree>
    <p:extLst>
      <p:ext uri="{BB962C8B-B14F-4D97-AF65-F5344CB8AC3E}">
        <p14:creationId xmlns:p14="http://schemas.microsoft.com/office/powerpoint/2010/main" val="3830003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56109F7-4615-493E-936F-81AC6595E7BA}" type="datetime1">
              <a:rPr lang="en-US" smtClean="0">
                <a:solidFill>
                  <a:srgbClr val="04617B">
                    <a:shade val="90000"/>
                  </a:srgbClr>
                </a:solidFill>
              </a:rPr>
              <a:pPr>
                <a:defRPr/>
              </a:pPr>
              <a:t>3/29/2017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706BEBE-2D74-48F0-9FC9-F3C068BA7FCB}"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350633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D541FC3-DED7-465B-93A1-0164CB1866B3}" type="datetime1">
              <a:rPr lang="en-US" smtClean="0">
                <a:solidFill>
                  <a:srgbClr val="04617B">
                    <a:shade val="90000"/>
                  </a:srgbClr>
                </a:solidFill>
              </a:rPr>
              <a:pPr>
                <a:defRPr/>
              </a:pPr>
              <a:t>3/29/2017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4F7AE9-E78B-42BC-A814-F280655A7908}"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25795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2362200"/>
            <a:ext cx="84582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 y="2895600"/>
            <a:ext cx="43815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895600"/>
            <a:ext cx="43815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4617B">
                  <a:shade val="90000"/>
                </a:srgb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4617B">
                  <a:shade val="90000"/>
                </a:srgb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32A8C8-471E-4EFF-A9BA-54D6EF764E31}"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95315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2"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BEBABE8D-569B-4A51-A295-39E7E74F6144}" type="datetime1">
              <a:rPr lang="en-US" smtClean="0">
                <a:solidFill>
                  <a:srgbClr val="DBF5F9">
                    <a:shade val="90000"/>
                  </a:srgbClr>
                </a:solidFill>
              </a:rPr>
              <a:pPr>
                <a:defRPr/>
              </a:pPr>
              <a:t>3/29/2017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endParaRPr lang="en-US">
              <a:solidFill>
                <a:prstClr val="black">
                  <a:tint val="75000"/>
                </a:prstClr>
              </a:solidFill>
            </a:endParaRPr>
          </a:p>
        </p:txBody>
      </p:sp>
      <p:sp>
        <p:nvSpPr>
          <p:cNvPr id="27" name="Slide Number Placeholder 26"/>
          <p:cNvSpPr>
            <a:spLocks noGrp="1"/>
          </p:cNvSpPr>
          <p:nvPr>
            <p:ph type="sldNum" sz="quarter" idx="12"/>
          </p:nvPr>
        </p:nvSpPr>
        <p:spPr/>
        <p:txBody>
          <a:bodyPr/>
          <a:lstStyle/>
          <a:p>
            <a:pPr>
              <a:defRPr/>
            </a:pPr>
            <a:fld id="{D5D3C00A-A44A-4B15-BD12-301668DA9877}"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2488410093"/>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743E6E3-0898-41BF-B27F-C2C10F8D996B}" type="datetime1">
              <a:rPr lang="en-US" smtClean="0">
                <a:solidFill>
                  <a:srgbClr val="04617B">
                    <a:shade val="90000"/>
                  </a:srgbClr>
                </a:solidFill>
              </a:rPr>
              <a:pPr>
                <a:defRPr/>
              </a:pPr>
              <a:t>3/29/2017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2227D3-4937-4A32-B337-52FA4E2EA46B}"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858890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6449BF6F-9E7D-4D76-9270-18D8ED6C3BD8}" type="datetime1">
              <a:rPr lang="en-US" smtClean="0">
                <a:solidFill>
                  <a:srgbClr val="DBF5F9">
                    <a:shade val="90000"/>
                  </a:srgbClr>
                </a:solidFill>
              </a:rPr>
              <a:pPr>
                <a:defRPr/>
              </a:pPr>
              <a:t>3/29/2017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152C667-85BB-4765-858F-D9B38409D9B0}"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255611874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7F624BB5-4D4E-4931-AC17-B2A6D2D99892}" type="datetime1">
              <a:rPr lang="en-US" smtClean="0">
                <a:solidFill>
                  <a:srgbClr val="04617B">
                    <a:shade val="90000"/>
                  </a:srgbClr>
                </a:solidFill>
              </a:rPr>
              <a:pPr>
                <a:defRPr/>
              </a:pPr>
              <a:t>3/29/2017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4AEED33-C4E0-40AE-B4E3-B7165A0BDD83}"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709434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85978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9A5F1B1D-ED93-445B-BF05-AE94C0A1CEA5}" type="datetime1">
              <a:rPr lang="en-US" smtClean="0">
                <a:solidFill>
                  <a:srgbClr val="04617B">
                    <a:shade val="90000"/>
                  </a:srgbClr>
                </a:solidFill>
              </a:rPr>
              <a:pPr>
                <a:defRPr/>
              </a:pPr>
              <a:t>3/29/2017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D7136D1-E798-41D2-A58A-0B593AF9966B}"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177813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042F58B2-35FB-4C21-B78A-93EC36BB5EB7}" type="datetime1">
              <a:rPr lang="en-US" smtClean="0">
                <a:solidFill>
                  <a:srgbClr val="04617B">
                    <a:shade val="90000"/>
                  </a:srgbClr>
                </a:solidFill>
              </a:rPr>
              <a:pPr>
                <a:defRPr/>
              </a:pPr>
              <a:t>3/29/2017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4ACE0EA-29B6-41D4-AA52-139A348E6C3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66375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18" indent="0">
              <a:buNone/>
              <a:defRPr sz="1600">
                <a:solidFill>
                  <a:schemeClr val="tx1">
                    <a:tint val="75000"/>
                  </a:schemeClr>
                </a:solidFill>
              </a:defRPr>
            </a:lvl3pPr>
            <a:lvl4pPr marL="1371477" indent="0">
              <a:buNone/>
              <a:defRPr sz="1400">
                <a:solidFill>
                  <a:schemeClr val="tx1">
                    <a:tint val="75000"/>
                  </a:schemeClr>
                </a:solidFill>
              </a:defRPr>
            </a:lvl4pPr>
            <a:lvl5pPr marL="1828637" indent="0">
              <a:buNone/>
              <a:defRPr sz="1400">
                <a:solidFill>
                  <a:schemeClr val="tx1">
                    <a:tint val="75000"/>
                  </a:schemeClr>
                </a:solidFill>
              </a:defRPr>
            </a:lvl5pPr>
            <a:lvl6pPr marL="2285797" indent="0">
              <a:buNone/>
              <a:defRPr sz="1400">
                <a:solidFill>
                  <a:schemeClr val="tx1">
                    <a:tint val="75000"/>
                  </a:schemeClr>
                </a:solidFill>
              </a:defRPr>
            </a:lvl6pPr>
            <a:lvl7pPr marL="2742956" indent="0">
              <a:buNone/>
              <a:defRPr sz="1400">
                <a:solidFill>
                  <a:schemeClr val="tx1">
                    <a:tint val="75000"/>
                  </a:schemeClr>
                </a:solidFill>
              </a:defRPr>
            </a:lvl7pPr>
            <a:lvl8pPr marL="3200115" indent="0">
              <a:buNone/>
              <a:defRPr sz="1400">
                <a:solidFill>
                  <a:schemeClr val="tx1">
                    <a:tint val="75000"/>
                  </a:schemeClr>
                </a:solidFill>
              </a:defRPr>
            </a:lvl8pPr>
            <a:lvl9pPr marL="365727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fld id="{B7B8C311-BF0B-4384-A674-4406052CB0CB}" type="datetimeFigureOut">
              <a:rPr lang="en-US"/>
              <a:pPr>
                <a:defRPr/>
              </a:pPr>
              <a:t>3/29/2017</a:t>
            </a:fld>
            <a:endParaRPr lang="en-US"/>
          </a:p>
        </p:txBody>
      </p:sp>
      <p:sp>
        <p:nvSpPr>
          <p:cNvPr id="5" name="Footer Placeholder 4"/>
          <p:cNvSpPr>
            <a:spLocks noGrp="1"/>
          </p:cNvSpPr>
          <p:nvPr>
            <p:ph type="ftr" sz="quarter" idx="11"/>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fld id="{AD8F5473-D2F8-4E13-BE0E-1385DD68AD32}" type="slidenum">
              <a:rPr lang="en-US"/>
              <a:pPr>
                <a:defRPr/>
              </a:pPr>
              <a:t>‹#›</a:t>
            </a:fld>
            <a:endParaRPr lang="en-US"/>
          </a:p>
        </p:txBody>
      </p:sp>
    </p:spTree>
    <p:extLst>
      <p:ext uri="{BB962C8B-B14F-4D97-AF65-F5344CB8AC3E}">
        <p14:creationId xmlns:p14="http://schemas.microsoft.com/office/powerpoint/2010/main" val="2218851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3134777-761C-4685-8D70-BB13CEB5ACA7}" type="datetime1">
              <a:rPr lang="en-US" smtClean="0">
                <a:solidFill>
                  <a:srgbClr val="04617B">
                    <a:shade val="90000"/>
                  </a:srgbClr>
                </a:solidFill>
              </a:rPr>
              <a:pPr>
                <a:defRPr/>
              </a:pPr>
              <a:t>3/29/2017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7683D8B9-A03B-46E0-BFC2-0328141AB286}"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94470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96D9AF4B-B71E-4D4C-9B0E-45D58771C090}" type="datetime1">
              <a:rPr lang="en-US" smtClean="0">
                <a:solidFill>
                  <a:srgbClr val="04617B">
                    <a:shade val="90000"/>
                  </a:srgbClr>
                </a:solidFill>
              </a:rPr>
              <a:pPr>
                <a:defRPr/>
              </a:pPr>
              <a:t>3/29/2017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B806285-C56D-4744-B8D8-5D71C35F3E42}"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516365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9"/>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67193E7D-CBDC-4B7D-B7A6-26D78B53082E}" type="datetime1">
              <a:rPr lang="en-US" smtClean="0">
                <a:solidFill>
                  <a:srgbClr val="04617B">
                    <a:shade val="90000"/>
                  </a:srgbClr>
                </a:solidFill>
              </a:rPr>
              <a:pPr>
                <a:defRPr/>
              </a:pPr>
              <a:t>3/29/2017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077200" y="6356380"/>
            <a:ext cx="609600" cy="365125"/>
          </a:xfrm>
        </p:spPr>
        <p:txBody>
          <a:bodyPr/>
          <a:lstStyle/>
          <a:p>
            <a:pPr>
              <a:defRPr/>
            </a:pPr>
            <a:fld id="{82EC0149-129B-463E-B4AD-1603BB496B9F}"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11" name="Freeform 10"/>
          <p:cNvSpPr>
            <a:spLocks/>
          </p:cNvSpPr>
          <p:nvPr/>
        </p:nvSpPr>
        <p:spPr bwMode="auto">
          <a:xfrm flipV="1">
            <a:off x="4381500" y="621985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Tree>
    <p:extLst>
      <p:ext uri="{BB962C8B-B14F-4D97-AF65-F5344CB8AC3E}">
        <p14:creationId xmlns:p14="http://schemas.microsoft.com/office/powerpoint/2010/main" val="919869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91276BF-817E-4C4F-BEC9-3014119E1751}" type="datetime1">
              <a:rPr lang="en-US" smtClean="0">
                <a:solidFill>
                  <a:srgbClr val="04617B">
                    <a:shade val="90000"/>
                  </a:srgbClr>
                </a:solidFill>
              </a:rPr>
              <a:pPr>
                <a:defRPr/>
              </a:pPr>
              <a:t>3/29/2017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64D7F47-8093-402A-9282-801CA7D3062B}"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2419450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A8A77B7-551B-4AB4-9EF7-BD30BBB4C5ED}" type="datetime1">
              <a:rPr lang="en-US" smtClean="0">
                <a:solidFill>
                  <a:srgbClr val="04617B">
                    <a:shade val="90000"/>
                  </a:srgbClr>
                </a:solidFill>
              </a:rPr>
              <a:pPr>
                <a:defRPr/>
              </a:pPr>
              <a:t>3/29/2017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0D74E85-2E94-425E-8103-EE31D1133E10}"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9870929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61"/>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48"/>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2"/>
          <p:cNvSpPr>
            <a:spLocks noGrp="1" noChangeArrowheads="1"/>
          </p:cNvSpPr>
          <p:nvPr>
            <p:ph type="dt" sz="half" idx="10"/>
          </p:nvPr>
        </p:nvSpPr>
        <p:spPr/>
        <p:txBody>
          <a:bodyPr/>
          <a:lstStyle>
            <a:lvl1pPr>
              <a:defRPr/>
            </a:lvl1pPr>
          </a:lstStyle>
          <a:p>
            <a:pPr>
              <a:defRPr/>
            </a:pPr>
            <a:endParaRPr lang="en-US">
              <a:solidFill>
                <a:srgbClr val="04617B">
                  <a:shade val="90000"/>
                </a:srgbClr>
              </a:solidFill>
            </a:endParaRPr>
          </a:p>
        </p:txBody>
      </p:sp>
      <p:sp>
        <p:nvSpPr>
          <p:cNvPr id="7" name="Rectangle 13"/>
          <p:cNvSpPr>
            <a:spLocks noGrp="1" noChangeArrowheads="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8" name="Rectangle 14"/>
          <p:cNvSpPr>
            <a:spLocks noGrp="1" noChangeArrowheads="1"/>
          </p:cNvSpPr>
          <p:nvPr>
            <p:ph type="sldNum" sz="quarter" idx="12"/>
          </p:nvPr>
        </p:nvSpPr>
        <p:spPr/>
        <p:txBody>
          <a:bodyPr/>
          <a:lstStyle>
            <a:lvl1pPr>
              <a:defRPr/>
            </a:lvl1pPr>
          </a:lstStyle>
          <a:p>
            <a:pPr>
              <a:defRPr/>
            </a:pPr>
            <a:fld id="{EA678101-CFF0-4F8B-AD17-C98733CBBFF0}"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07380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fld id="{B7B8C311-BF0B-4384-A674-4406052CB0CB}" type="datetimeFigureOut">
              <a:rPr lang="en-US"/>
              <a:pPr>
                <a:defRPr/>
              </a:pPr>
              <a:t>3/29/2017</a:t>
            </a:fld>
            <a:endParaRPr lang="en-US"/>
          </a:p>
        </p:txBody>
      </p:sp>
      <p:sp>
        <p:nvSpPr>
          <p:cNvPr id="6" name="Footer Placeholder 5"/>
          <p:cNvSpPr>
            <a:spLocks noGrp="1"/>
          </p:cNvSpPr>
          <p:nvPr>
            <p:ph type="ftr" sz="quarter" idx="11"/>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fld id="{158EF683-C6E9-4CAD-A32A-E06242EB259B}" type="slidenum">
              <a:rPr lang="en-US"/>
              <a:pPr>
                <a:defRPr/>
              </a:pPr>
              <a:t>‹#›</a:t>
            </a:fld>
            <a:endParaRPr lang="en-US"/>
          </a:p>
        </p:txBody>
      </p:sp>
    </p:spTree>
    <p:extLst>
      <p:ext uri="{BB962C8B-B14F-4D97-AF65-F5344CB8AC3E}">
        <p14:creationId xmlns:p14="http://schemas.microsoft.com/office/powerpoint/2010/main" val="244362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4"/>
            <a:ext cx="4041775"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fld id="{B7B8C311-BF0B-4384-A674-4406052CB0CB}" type="datetimeFigureOut">
              <a:rPr lang="en-US"/>
              <a:pPr>
                <a:defRPr/>
              </a:pPr>
              <a:t>3/29/2017</a:t>
            </a:fld>
            <a:endParaRPr lang="en-US"/>
          </a:p>
        </p:txBody>
      </p:sp>
      <p:sp>
        <p:nvSpPr>
          <p:cNvPr id="8" name="Footer Placeholder 7"/>
          <p:cNvSpPr>
            <a:spLocks noGrp="1"/>
          </p:cNvSpPr>
          <p:nvPr>
            <p:ph type="ftr" sz="quarter" idx="11"/>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endParaRPr lang="en-US"/>
          </a:p>
        </p:txBody>
      </p:sp>
      <p:sp>
        <p:nvSpPr>
          <p:cNvPr id="9" name="Slide Number Placeholder 8"/>
          <p:cNvSpPr>
            <a:spLocks noGrp="1"/>
          </p:cNvSpPr>
          <p:nvPr>
            <p:ph type="sldNum" sz="quarter" idx="12"/>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fld id="{E8785146-BD04-48E8-9681-8E1064B915FF}" type="slidenum">
              <a:rPr lang="en-US"/>
              <a:pPr>
                <a:defRPr/>
              </a:pPr>
              <a:t>‹#›</a:t>
            </a:fld>
            <a:endParaRPr lang="en-US"/>
          </a:p>
        </p:txBody>
      </p:sp>
    </p:spTree>
    <p:extLst>
      <p:ext uri="{BB962C8B-B14F-4D97-AF65-F5344CB8AC3E}">
        <p14:creationId xmlns:p14="http://schemas.microsoft.com/office/powerpoint/2010/main" val="16775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fld id="{B7B8C311-BF0B-4384-A674-4406052CB0CB}" type="datetimeFigureOut">
              <a:rPr lang="en-US"/>
              <a:pPr>
                <a:defRPr/>
              </a:pPr>
              <a:t>3/29/2017</a:t>
            </a:fld>
            <a:endParaRPr lang="en-US"/>
          </a:p>
        </p:txBody>
      </p:sp>
      <p:sp>
        <p:nvSpPr>
          <p:cNvPr id="4" name="Footer Placeholder 3"/>
          <p:cNvSpPr>
            <a:spLocks noGrp="1"/>
          </p:cNvSpPr>
          <p:nvPr>
            <p:ph type="ftr" sz="quarter" idx="11"/>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fld id="{AA8A65A9-DC53-440A-B0D0-508B88EE309A}" type="slidenum">
              <a:rPr lang="en-US"/>
              <a:pPr>
                <a:defRPr/>
              </a:pPr>
              <a:t>‹#›</a:t>
            </a:fld>
            <a:endParaRPr lang="en-US"/>
          </a:p>
        </p:txBody>
      </p:sp>
    </p:spTree>
    <p:extLst>
      <p:ext uri="{BB962C8B-B14F-4D97-AF65-F5344CB8AC3E}">
        <p14:creationId xmlns:p14="http://schemas.microsoft.com/office/powerpoint/2010/main" val="3930815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fld id="{B7B8C311-BF0B-4384-A674-4406052CB0CB}" type="datetimeFigureOut">
              <a:rPr lang="en-US"/>
              <a:pPr>
                <a:defRPr/>
              </a:pPr>
              <a:t>3/29/2017</a:t>
            </a:fld>
            <a:endParaRPr lang="en-US"/>
          </a:p>
        </p:txBody>
      </p:sp>
      <p:sp>
        <p:nvSpPr>
          <p:cNvPr id="3" name="Footer Placeholder 2"/>
          <p:cNvSpPr>
            <a:spLocks noGrp="1"/>
          </p:cNvSpPr>
          <p:nvPr>
            <p:ph type="ftr" sz="quarter" idx="11"/>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endParaRPr lang="en-US"/>
          </a:p>
        </p:txBody>
      </p:sp>
      <p:sp>
        <p:nvSpPr>
          <p:cNvPr id="4" name="Slide Number Placeholder 3"/>
          <p:cNvSpPr>
            <a:spLocks noGrp="1"/>
          </p:cNvSpPr>
          <p:nvPr>
            <p:ph type="sldNum" sz="quarter" idx="12"/>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fld id="{EE6C2829-974A-473D-9ECD-8C3E14BC6667}" type="slidenum">
              <a:rPr lang="en-US"/>
              <a:pPr>
                <a:defRPr/>
              </a:pPr>
              <a:t>‹#›</a:t>
            </a:fld>
            <a:endParaRPr lang="en-US"/>
          </a:p>
        </p:txBody>
      </p:sp>
    </p:spTree>
    <p:extLst>
      <p:ext uri="{BB962C8B-B14F-4D97-AF65-F5344CB8AC3E}">
        <p14:creationId xmlns:p14="http://schemas.microsoft.com/office/powerpoint/2010/main" val="332619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6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8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69" y="1435103"/>
            <a:ext cx="3008313" cy="4691063"/>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fld id="{B7B8C311-BF0B-4384-A674-4406052CB0CB}" type="datetimeFigureOut">
              <a:rPr lang="en-US"/>
              <a:pPr>
                <a:defRPr/>
              </a:pPr>
              <a:t>3/29/2017</a:t>
            </a:fld>
            <a:endParaRPr lang="en-US"/>
          </a:p>
        </p:txBody>
      </p:sp>
      <p:sp>
        <p:nvSpPr>
          <p:cNvPr id="6" name="Footer Placeholder 5"/>
          <p:cNvSpPr>
            <a:spLocks noGrp="1"/>
          </p:cNvSpPr>
          <p:nvPr>
            <p:ph type="ftr" sz="quarter" idx="11"/>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fld id="{6C4F747E-BDD7-4EBC-AD12-B545FAA4A09A}" type="slidenum">
              <a:rPr lang="en-US"/>
              <a:pPr>
                <a:defRPr/>
              </a:pPr>
              <a:t>‹#›</a:t>
            </a:fld>
            <a:endParaRPr lang="en-US"/>
          </a:p>
        </p:txBody>
      </p:sp>
    </p:spTree>
    <p:extLst>
      <p:ext uri="{BB962C8B-B14F-4D97-AF65-F5344CB8AC3E}">
        <p14:creationId xmlns:p14="http://schemas.microsoft.com/office/powerpoint/2010/main" val="287923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59" indent="0">
              <a:buNone/>
              <a:defRPr sz="2800"/>
            </a:lvl2pPr>
            <a:lvl3pPr marL="914318" indent="0">
              <a:buNone/>
              <a:defRPr sz="2400"/>
            </a:lvl3pPr>
            <a:lvl4pPr marL="1371477" indent="0">
              <a:buNone/>
              <a:defRPr sz="2000"/>
            </a:lvl4pPr>
            <a:lvl5pPr marL="1828637" indent="0">
              <a:buNone/>
              <a:defRPr sz="2000"/>
            </a:lvl5pPr>
            <a:lvl6pPr marL="2285797" indent="0">
              <a:buNone/>
              <a:defRPr sz="2000"/>
            </a:lvl6pPr>
            <a:lvl7pPr marL="2742956" indent="0">
              <a:buNone/>
              <a:defRPr sz="2000"/>
            </a:lvl7pPr>
            <a:lvl8pPr marL="3200115" indent="0">
              <a:buNone/>
              <a:defRPr sz="2000"/>
            </a:lvl8pPr>
            <a:lvl9pPr marL="3657274"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fld id="{B7B8C311-BF0B-4384-A674-4406052CB0CB}" type="datetimeFigureOut">
              <a:rPr lang="en-US"/>
              <a:pPr>
                <a:defRPr/>
              </a:pPr>
              <a:t>3/29/2017</a:t>
            </a:fld>
            <a:endParaRPr lang="en-US"/>
          </a:p>
        </p:txBody>
      </p:sp>
      <p:sp>
        <p:nvSpPr>
          <p:cNvPr id="6" name="Footer Placeholder 5"/>
          <p:cNvSpPr>
            <a:spLocks noGrp="1"/>
          </p:cNvSpPr>
          <p:nvPr>
            <p:ph type="ftr" sz="quarter" idx="11"/>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rtlCol="0"/>
          <a:lstStyle>
            <a:lvl1pPr defTabSz="457159"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fld id="{0CF7AFAA-5D5A-41B2-B49B-B8DB4176E00E}" type="slidenum">
              <a:rPr lang="en-US"/>
              <a:pPr>
                <a:defRPr/>
              </a:pPr>
              <a:t>‹#›</a:t>
            </a:fld>
            <a:endParaRPr lang="en-US"/>
          </a:p>
        </p:txBody>
      </p:sp>
    </p:spTree>
    <p:extLst>
      <p:ext uri="{BB962C8B-B14F-4D97-AF65-F5344CB8AC3E}">
        <p14:creationId xmlns:p14="http://schemas.microsoft.com/office/powerpoint/2010/main" val="113728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6605" y="274638"/>
            <a:ext cx="823081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6605" y="1600206"/>
            <a:ext cx="823081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6605" y="6356433"/>
            <a:ext cx="2134810" cy="365125"/>
          </a:xfrm>
          <a:prstGeom prst="rect">
            <a:avLst/>
          </a:prstGeom>
        </p:spPr>
        <p:txBody>
          <a:bodyPr vert="horz" wrap="square" lIns="91432" tIns="45716" rIns="91432" bIns="45716" numCol="1" anchor="ctr" anchorCtr="0" compatLnSpc="1">
            <a:prstTxWarp prst="textNoShape">
              <a:avLst/>
            </a:prstTxWarp>
          </a:bodyPr>
          <a:lstStyle>
            <a:lvl1pPr defTabSz="457159">
              <a:defRPr sz="1200">
                <a:solidFill>
                  <a:srgbClr val="898989"/>
                </a:solidFill>
                <a:latin typeface="Calibri" pitchFamily="34" charset="0"/>
              </a:defRPr>
            </a:lvl1pPr>
          </a:lstStyle>
          <a:p>
            <a:pPr>
              <a:defRPr/>
            </a:pPr>
            <a:fld id="{14D6020E-5A25-49BD-B616-C717A314542D}" type="datetime1">
              <a:rPr lang="en-US" altLang="en-US">
                <a:ea typeface="MS PGothic" pitchFamily="34" charset="-128"/>
              </a:rPr>
              <a:pPr>
                <a:defRPr/>
              </a:pPr>
              <a:t>3/29/2017</a:t>
            </a:fld>
            <a:endParaRPr lang="en-US" altLang="en-US">
              <a:ea typeface="MS PGothic" pitchFamily="34" charset="-128"/>
            </a:endParaRPr>
          </a:p>
        </p:txBody>
      </p:sp>
      <p:sp>
        <p:nvSpPr>
          <p:cNvPr id="5" name="Footer Placeholder 4"/>
          <p:cNvSpPr>
            <a:spLocks noGrp="1"/>
          </p:cNvSpPr>
          <p:nvPr>
            <p:ph type="ftr" sz="quarter" idx="3"/>
          </p:nvPr>
        </p:nvSpPr>
        <p:spPr>
          <a:xfrm>
            <a:off x="3123605" y="6356433"/>
            <a:ext cx="2896810" cy="365125"/>
          </a:xfrm>
          <a:prstGeom prst="rect">
            <a:avLst/>
          </a:prstGeom>
        </p:spPr>
        <p:txBody>
          <a:bodyPr vert="horz" wrap="square" lIns="91432" tIns="45716" rIns="91432" bIns="45716" numCol="1" anchor="ctr" anchorCtr="0" compatLnSpc="1">
            <a:prstTxWarp prst="textNoShape">
              <a:avLst/>
            </a:prstTxWarp>
          </a:bodyPr>
          <a:lstStyle>
            <a:lvl1pPr algn="ctr" defTabSz="457159">
              <a:defRPr sz="1200">
                <a:solidFill>
                  <a:srgbClr val="898989"/>
                </a:solidFill>
                <a:latin typeface="Calibri" pitchFamily="34" charset="0"/>
              </a:defRPr>
            </a:lvl1pPr>
          </a:lstStyle>
          <a:p>
            <a:pPr>
              <a:defRPr/>
            </a:pPr>
            <a:endParaRPr lang="en-US" altLang="en-US">
              <a:ea typeface="MS PGothic" pitchFamily="34" charset="-128"/>
            </a:endParaRPr>
          </a:p>
        </p:txBody>
      </p:sp>
      <p:sp>
        <p:nvSpPr>
          <p:cNvPr id="6" name="Slide Number Placeholder 5"/>
          <p:cNvSpPr>
            <a:spLocks noGrp="1"/>
          </p:cNvSpPr>
          <p:nvPr>
            <p:ph type="sldNum" sz="quarter" idx="4"/>
          </p:nvPr>
        </p:nvSpPr>
        <p:spPr>
          <a:xfrm>
            <a:off x="6552605" y="6356433"/>
            <a:ext cx="2134810" cy="365125"/>
          </a:xfrm>
          <a:prstGeom prst="rect">
            <a:avLst/>
          </a:prstGeom>
        </p:spPr>
        <p:txBody>
          <a:bodyPr vert="horz" wrap="square" lIns="91432" tIns="45716" rIns="91432" bIns="45716" numCol="1" anchor="ctr" anchorCtr="0" compatLnSpc="1">
            <a:prstTxWarp prst="textNoShape">
              <a:avLst/>
            </a:prstTxWarp>
          </a:bodyPr>
          <a:lstStyle>
            <a:lvl1pPr algn="r" defTabSz="457159">
              <a:defRPr sz="1200">
                <a:solidFill>
                  <a:srgbClr val="898989"/>
                </a:solidFill>
                <a:latin typeface="Calibri" pitchFamily="34" charset="0"/>
              </a:defRPr>
            </a:lvl1pPr>
          </a:lstStyle>
          <a:p>
            <a:pPr>
              <a:defRPr/>
            </a:pPr>
            <a:fld id="{AB3CB46B-0C33-4E26-850D-F95689C2B72D}" type="slidenum">
              <a:rPr lang="en-US" altLang="en-US">
                <a:ea typeface="MS PGothic" pitchFamily="34" charset="-128"/>
              </a:rPr>
              <a:pPr>
                <a:defRPr/>
              </a:pPr>
              <a:t>‹#›</a:t>
            </a:fld>
            <a:endParaRPr lang="en-US" altLang="en-US">
              <a:ea typeface="MS PGothic" pitchFamily="34" charset="-128"/>
            </a:endParaRPr>
          </a:p>
        </p:txBody>
      </p:sp>
    </p:spTree>
    <p:extLst>
      <p:ext uri="{BB962C8B-B14F-4D97-AF65-F5344CB8AC3E}">
        <p14:creationId xmlns:p14="http://schemas.microsoft.com/office/powerpoint/2010/main" val="223822370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59" algn="ctr" rtl="0" fontAlgn="base">
        <a:spcBef>
          <a:spcPct val="0"/>
        </a:spcBef>
        <a:spcAft>
          <a:spcPct val="0"/>
        </a:spcAft>
        <a:defRPr sz="4400">
          <a:solidFill>
            <a:schemeClr val="tx1"/>
          </a:solidFill>
          <a:latin typeface="Calibri" pitchFamily="34" charset="0"/>
        </a:defRPr>
      </a:lvl6pPr>
      <a:lvl7pPr marL="914318" algn="ctr" rtl="0" fontAlgn="base">
        <a:spcBef>
          <a:spcPct val="0"/>
        </a:spcBef>
        <a:spcAft>
          <a:spcPct val="0"/>
        </a:spcAft>
        <a:defRPr sz="4400">
          <a:solidFill>
            <a:schemeClr val="tx1"/>
          </a:solidFill>
          <a:latin typeface="Calibri" pitchFamily="34" charset="0"/>
        </a:defRPr>
      </a:lvl7pPr>
      <a:lvl8pPr marL="1371477" algn="ctr" rtl="0" fontAlgn="base">
        <a:spcBef>
          <a:spcPct val="0"/>
        </a:spcBef>
        <a:spcAft>
          <a:spcPct val="0"/>
        </a:spcAft>
        <a:defRPr sz="4400">
          <a:solidFill>
            <a:schemeClr val="tx1"/>
          </a:solidFill>
          <a:latin typeface="Calibri" pitchFamily="34" charset="0"/>
        </a:defRPr>
      </a:lvl8pPr>
      <a:lvl9pPr marL="1828637"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376"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4"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416"/>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2BA02B45-EF0B-469F-A35D-0BC7AA6A2C7C}" type="datetime1">
              <a:rPr lang="en-US" smtClean="0">
                <a:solidFill>
                  <a:srgbClr val="04617B">
                    <a:shade val="90000"/>
                  </a:srgbClr>
                </a:solidFill>
                <a:ea typeface="MS PGothic" pitchFamily="34" charset="-128"/>
              </a:rPr>
              <a:pPr>
                <a:defRPr/>
              </a:pPr>
              <a:t>3/29/2017</a:t>
            </a:fld>
            <a:endParaRPr lang="en-US">
              <a:solidFill>
                <a:srgbClr val="04617B">
                  <a:shade val="90000"/>
                </a:srgbClr>
              </a:solidFill>
              <a:ea typeface="MS PGothic" pitchFamily="34" charset="-128"/>
            </a:endParaRPr>
          </a:p>
        </p:txBody>
      </p:sp>
      <p:sp>
        <p:nvSpPr>
          <p:cNvPr id="22" name="Footer Placeholder 21"/>
          <p:cNvSpPr>
            <a:spLocks noGrp="1"/>
          </p:cNvSpPr>
          <p:nvPr>
            <p:ph type="ftr" sz="quarter" idx="3"/>
          </p:nvPr>
        </p:nvSpPr>
        <p:spPr>
          <a:xfrm>
            <a:off x="2667000" y="6356416"/>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solidFill>
                <a:prstClr val="black">
                  <a:tint val="75000"/>
                </a:prstClr>
              </a:solidFill>
            </a:endParaRPr>
          </a:p>
        </p:txBody>
      </p:sp>
      <p:sp>
        <p:nvSpPr>
          <p:cNvPr id="18" name="Slide Number Placeholder 17"/>
          <p:cNvSpPr>
            <a:spLocks noGrp="1"/>
          </p:cNvSpPr>
          <p:nvPr>
            <p:ph type="sldNum" sz="quarter" idx="4"/>
          </p:nvPr>
        </p:nvSpPr>
        <p:spPr>
          <a:xfrm>
            <a:off x="7924800" y="6356416"/>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1CD139C8-FD18-4715-B739-0321E67610E2}" type="slidenum">
              <a:rPr lang="en-US" smtClean="0">
                <a:solidFill>
                  <a:srgbClr val="04617B">
                    <a:shade val="90000"/>
                  </a:srgbClr>
                </a:solidFill>
                <a:ea typeface="MS PGothic" pitchFamily="34" charset="-128"/>
              </a:rPr>
              <a:pPr>
                <a:defRPr/>
              </a:pPr>
              <a:t>‹#›</a:t>
            </a:fld>
            <a:endParaRPr lang="en-US">
              <a:solidFill>
                <a:srgbClr val="04617B">
                  <a:shade val="90000"/>
                </a:srgbClr>
              </a:solidFill>
              <a:ea typeface="MS PGothic" pitchFamily="34" charset="-128"/>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796361718"/>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8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14D6020E-5A25-49BD-B616-C717A314542D}" type="datetime1">
              <a:rPr lang="en-US" altLang="en-US" smtClean="0">
                <a:solidFill>
                  <a:srgbClr val="04617B">
                    <a:shade val="90000"/>
                  </a:srgbClr>
                </a:solidFill>
                <a:ea typeface="MS PGothic" pitchFamily="34" charset="-128"/>
              </a:rPr>
              <a:pPr>
                <a:defRPr/>
              </a:pPr>
              <a:t>3/29/2017</a:t>
            </a:fld>
            <a:endParaRPr lang="en-US" altLang="en-US">
              <a:solidFill>
                <a:srgbClr val="04617B">
                  <a:shade val="90000"/>
                </a:srgbClr>
              </a:solidFill>
              <a:ea typeface="MS PGothic" pitchFamily="34" charset="-128"/>
            </a:endParaRPr>
          </a:p>
        </p:txBody>
      </p:sp>
      <p:sp>
        <p:nvSpPr>
          <p:cNvPr id="22" name="Footer Placeholder 21"/>
          <p:cNvSpPr>
            <a:spLocks noGrp="1"/>
          </p:cNvSpPr>
          <p:nvPr>
            <p:ph type="ftr" sz="quarter" idx="3"/>
          </p:nvPr>
        </p:nvSpPr>
        <p:spPr>
          <a:xfrm>
            <a:off x="2667000" y="635638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en-US">
              <a:solidFill>
                <a:srgbClr val="04617B">
                  <a:shade val="90000"/>
                </a:srgbClr>
              </a:solidFill>
              <a:ea typeface="MS PGothic" pitchFamily="34" charset="-128"/>
            </a:endParaRPr>
          </a:p>
        </p:txBody>
      </p:sp>
      <p:sp>
        <p:nvSpPr>
          <p:cNvPr id="18" name="Slide Number Placeholder 17"/>
          <p:cNvSpPr>
            <a:spLocks noGrp="1"/>
          </p:cNvSpPr>
          <p:nvPr>
            <p:ph type="sldNum" sz="quarter" idx="4"/>
          </p:nvPr>
        </p:nvSpPr>
        <p:spPr>
          <a:xfrm>
            <a:off x="7924800" y="635638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AB3CB46B-0C33-4E26-850D-F95689C2B72D}" type="slidenum">
              <a:rPr lang="en-US" altLang="en-US" smtClean="0">
                <a:solidFill>
                  <a:srgbClr val="04617B">
                    <a:shade val="90000"/>
                  </a:srgbClr>
                </a:solidFill>
                <a:ea typeface="MS PGothic" pitchFamily="34" charset="-128"/>
              </a:rPr>
              <a:pPr>
                <a:defRPr/>
              </a:pPr>
              <a:t>‹#›</a:t>
            </a:fld>
            <a:endParaRPr lang="en-US" altLang="en-US">
              <a:solidFill>
                <a:srgbClr val="04617B">
                  <a:shade val="90000"/>
                </a:srgbClr>
              </a:solidFill>
              <a:ea typeface="MS PGothic" pitchFamily="34" charset="-128"/>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045116749"/>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google.com/url?sa=i&amp;source=images&amp;cd=&amp;cad=rja&amp;uact=8&amp;ved=0CAgQjRw&amp;url=http://en.wikipedia.org/wiki/Speed_of_light&amp;ei=S41EVK-pBMGNyASc84C4Aw&amp;psig=AFQjCNGTMPcLwhoRo5dYsrJPqqXzIiU0uQ&amp;ust=1413865163168022" TargetMode="Externa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opticalres.com/graphics/new/lightspd.gif" TargetMode="Externa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UHcse1jJAto&amp;feature=player_detailpage"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frm=1&amp;source=images&amp;cd=&amp;cad=rja&amp;docid=botg68wDF7zU3M&amp;tbnid=ffEuN-K8Ep-i5M:&amp;ved=0CAUQjRw&amp;url=http://www.sabistyle.com.au/blog/?p=29&amp;ei=ZyxbUqeBDbay4APkyoG4CA&amp;psig=AFQjCNH07B7BqX-zt6SY5JVM6ZzFOdwfkA&amp;ust=1381793235812206" TargetMode="External"/><Relationship Id="rId1" Type="http://schemas.openxmlformats.org/officeDocument/2006/relationships/slideLayout" Target="../slideLayouts/slideLayout25.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url?sa=i&amp;rct=j&amp;q=&amp;esrc=s&amp;frm=1&amp;source=images&amp;cd=&amp;cad=rja&amp;docid=gPUgbVCypQNUKM&amp;tbnid=aUUcQcwZSE3wUM:&amp;ved=0CAUQjRw&amp;url=http://chasingtheshade.blogspot.com/2011_03_01_archive.html&amp;ei=Ri5bUqzXAfa14AOg_IHQDA&amp;psig=AFQjCNFrLVtdxHsOWYD6XuyqTK_T7KSajA&amp;ust=1381793726901683" TargetMode="Externa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url?sa=i&amp;source=images&amp;cd=&amp;cad=rja&amp;uact=8&amp;ved=0CAgQjRw&amp;url=http://www.ronbigelow.com/articles/color-perception-2/perception-2.htm&amp;ei=ztJFVMrtC4qvyASupID4BQ&amp;psig=AFQjCNGqsWb3yxuHkqtEhSutvEBY0_iSvA&amp;ust=1413948494264508" TargetMode="Externa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3sQDR_MAc7FcMM&amp;tbnid=6wDMgSwU_eL3dM:&amp;ved=0CAUQjRw&amp;url=http://revision-systems.co.uk/blog/2013/03/26/physics-lenses/&amp;ei=INpTUr6JE7W44AOIoIDQBg&amp;psig=AFQjCNECcEaxptlVxQ7wArq2ZzmS5w5C7A&amp;ust=1381313421578604"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40.jpeg"/><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om/url?sa=i&amp;rct=j&amp;q=&amp;esrc=s&amp;frm=1&amp;source=images&amp;cd=&amp;cad=rja&amp;docid=JUqXgNu2fSsVVM&amp;tbnid=yJHzSUlJLhVdhM:&amp;ved=0CAUQjRw&amp;url=http://www.art.com/products/p14012781-sa-i2830997/nina-leen-cat-peering-into-glass-reflects-its-image-in-reverse-creating-perfect-example-of-light-refraction.htm&amp;ei=RitbUqisFauh4AOB4IHIAw&amp;psig=AFQjCNH4pgmQ37Dx7PUUQexKGyi1CXbDLw&amp;ust=1381792823403020" TargetMode="External"/><Relationship Id="rId1" Type="http://schemas.openxmlformats.org/officeDocument/2006/relationships/slideLayout" Target="../slideLayouts/slideLayout25.xml"/><Relationship Id="rId5" Type="http://schemas.openxmlformats.org/officeDocument/2006/relationships/image" Target="../media/image42.jpeg"/><Relationship Id="rId4" Type="http://schemas.openxmlformats.org/officeDocument/2006/relationships/hyperlink" Target="https://www.google.com/url?sa=i&amp;rct=j&amp;q=&amp;esrc=s&amp;frm=1&amp;source=images&amp;cd=&amp;cad=rja&amp;docid=-uLAJqYHNeuoKM&amp;tbnid=XvWf_Nw53V3BbM:&amp;ved=0CAUQjRw&amp;url=https://chemicalparadigms.wikispaces.com/Unit+2+Refraction+of+light&amp;ei=7ipbUpiKAa_54AOO14HAAw&amp;psig=AFQjCNH4pgmQ37Dx7PUUQexKGyi1CXbDLw&amp;ust=138179282340302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google.com/url?sa=i&amp;rct=j&amp;q=&amp;esrc=s&amp;frm=1&amp;source=images&amp;cd=&amp;cad=rja&amp;docid=xb4-F_Nvy2fCoM&amp;tbnid=tcYT4aKNGWcczM:&amp;ved=0CAUQjRw&amp;url=http://myweb.cwpost.liu.edu/vdivener/notes/prism_refract.htm&amp;ei=DitbUsoYj8TgA47UgaAH&amp;psig=AFQjCNH4pgmQ37Dx7PUUQexKGyi1CXbDLw&amp;ust=1381792823403020" TargetMode="Externa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frm=1&amp;source=images&amp;cd=&amp;cad=rja&amp;docid=botg68wDF7zU3M&amp;tbnid=ffEuN-K8Ep-i5M:&amp;ved=0CAUQjRw&amp;url=http://www.sabistyle.com.au/blog/?p=29&amp;ei=ZyxbUqeBDbay4APkyoG4CA&amp;psig=AFQjCNH07B7BqX-zt6SY5JVM6ZzFOdwfkA&amp;ust=1381793235812206" TargetMode="Externa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google.com/url?sa=i&amp;rct=j&amp;q=&amp;esrc=s&amp;frm=1&amp;source=images&amp;cd=&amp;cad=rja&amp;docid=drM25hnioB34qM&amp;tbnid=NHAf4CxS2ULfgM:&amp;ved=0CAUQjRw&amp;url=http://el.science.wikia.com/wiki/%CE%94%CE%B9%CE%AC%CE%B8%CE%BB%CE%B1%CF%83%CE%B7&amp;ei=wCtbUu6EB4-24APy54H4Dg&amp;psig=AFQjCNGSK-vdhBwKUbpEtV5uiF6uw1pWFA&amp;ust=1381793038739983" TargetMode="Externa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google.com/url?sa=i&amp;rct=j&amp;q=&amp;esrc=s&amp;frm=1&amp;source=images&amp;cd=&amp;cad=rja&amp;docid=RZ-4J76dC1FJdM&amp;tbnid=QsX7rvfksiP9rM:&amp;ved=0CAUQjRw&amp;url=http://kilby.sac.on.ca/departments/science/snc1d/Daybooks/9b_t1.htm&amp;ei=vcJbUv7sD8Ww4AOT2oHIBw&amp;psig=AFQjCNFRD_lB-_OJfRgBi25xOnMGy6aH_Q&amp;ust=1381831693586406" TargetMode="Externa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om/url?sa=i&amp;rct=j&amp;q=&amp;esrc=s&amp;frm=1&amp;source=images&amp;cd=&amp;cad=rja&amp;docid=i3rHO0tz9gfwNM&amp;tbnid=vcnBWStV9c6jCM:&amp;ved=0CAUQjRw&amp;url=http://zonalandeducation.com/mstm/physics/light/rayOptics/reflection/reflection1.html&amp;ei=lSpbUtDWO4_E4AOO1IGgBw&amp;psig=AFQjCNGn8UOQHpuqAiD4eYwKi4BtE7UhFw&amp;ust=1381792606217974" TargetMode="Externa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30.xml"/><Relationship Id="rId4" Type="http://schemas.openxmlformats.org/officeDocument/2006/relationships/image" Target="../media/image54.jpeg"/></Relationships>
</file>

<file path=ppt/slides/_rels/slide48.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hyperlink" Target="http://www.google.com/url?sa=i&amp;rct=j&amp;q=&amp;esrc=s&amp;frm=1&amp;source=images&amp;cd=&amp;cad=rja&amp;docid=HIdVGoUrfH-xyM&amp;tbnid=qXWgGuGMQoOrYM:&amp;ved=0CAUQjRw&amp;url=http://www.enchantedlearning.com/subjects/astronomy/planets/earth/Skyblue.shtml&amp;ei=agZhUq3wFsr54APNuoGADg&amp;psig=AFQjCNGjK_IORMS44QvL-O7VZwdnckl0Aw&amp;ust=1382176733070198" TargetMode="Externa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www.google.com/url?sa=i&amp;rct=j&amp;q=&amp;esrc=s&amp;frm=1&amp;source=images&amp;cd=&amp;cad=rja&amp;docid=TUyvty_rlv9a7M&amp;tbnid=HSe3dlU85Loa1M:&amp;ved=0CAUQjRw&amp;url=http://cosmos.physast.uga.edu/iSong/node/100&amp;ei=tdpTUsTfBteo4AOLnYDABQ&amp;psig=AFQjCNF2Fjzi3QC8v8ZjQ-_U-ss0zZnVLA&amp;ust=1381313565656534" TargetMode="External"/><Relationship Id="rId1" Type="http://schemas.openxmlformats.org/officeDocument/2006/relationships/slideLayout" Target="../slideLayouts/slideLayout25.xml"/><Relationship Id="rId5" Type="http://schemas.openxmlformats.org/officeDocument/2006/relationships/image" Target="../media/image60.jpeg"/><Relationship Id="rId4" Type="http://schemas.openxmlformats.org/officeDocument/2006/relationships/hyperlink" Target="http://www.google.com/url?sa=i&amp;rct=j&amp;q=&amp;esrc=s&amp;frm=1&amp;source=images&amp;cd=&amp;cad=rja&amp;docid=g3FwbdYNAdklyM&amp;tbnid=gR7imu6zi0AHdM:&amp;ved=0CAUQjRw&amp;url=http://www.olympusmicro.com/primer/lightandcolor/diffraction.html&amp;ei=3y5bUt7LMbjG4APZr4CYCQ&amp;psig=AFQjCNFVCzvConLk1Pkpz3oM6ytAWPrw8Q&amp;ust=1381793867606507"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KuZz4_yWyepteM&amp;tbnid=h_HdHYQ2lLJLaM:&amp;ved=0CAUQjRw&amp;url=http://science.howstuffworks.com/hologram10.htm&amp;ei=1tFXUq2pOPa64APV3IHIBA&amp;psig=AFQjCNEKnUoLB8cFPtbCGq39cQlYNeIebg&amp;ust=1381573449464251" TargetMode="External"/><Relationship Id="rId2" Type="http://schemas.openxmlformats.org/officeDocument/2006/relationships/image" Target="../media/image61.png"/><Relationship Id="rId1" Type="http://schemas.openxmlformats.org/officeDocument/2006/relationships/slideLayout" Target="../slideLayouts/slideLayout25.xml"/><Relationship Id="rId4" Type="http://schemas.openxmlformats.org/officeDocument/2006/relationships/image" Target="../media/image62.png"/></Relationships>
</file>

<file path=ppt/slides/_rels/slide5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google.com/url?sa=i&amp;rct=j&amp;q=&amp;esrc=s&amp;frm=1&amp;source=images&amp;cd=&amp;cad=rja&amp;docid=i-EbxEOd-HkqwM&amp;tbnid=5hn5BSBGyJP2yM:&amp;ved=0CAUQjRw&amp;url=http://betabeat.com/2012/05/holographic-customer-service-rep-will-bring-a-bit-of-star-wars-to-nyc-airports/&amp;ei=sNJXUuzRA6P64AODw4BI&amp;psig=AFQjCNEKnUoLB8cFPtbCGq39cQlYNeIebg&amp;ust=1381573449464251" TargetMode="Externa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google.com/url?sa=i&amp;rct=j&amp;q=&amp;esrc=s&amp;frm=1&amp;source=images&amp;cd=&amp;cad=rja&amp;docid=E1QcwobR7VFlFM&amp;tbnid=AAVuFn9dmI6IwM:&amp;ved=0CAUQjRw&amp;url=http://www.flickriver.com/groups/citysunsets/pool/interesting/&amp;ei=1ixbUvO6Fe3E4AOtrIA4&amp;psig=AFQjCNFcyA_7GuoYl1t2ryx3Ol9GR98olQ&amp;ust=1381793301930604" TargetMode="Externa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www.google.com/url?sa=i&amp;source=images&amp;cd=&amp;cad=rja&amp;uact=8&amp;ved=0CAgQjRw&amp;url=http://weeklysciencequiz.blogspot.com/2011/09/when-light-meets-matter.html&amp;ei=JsRFVMDZDtShyASVmoCgCA&amp;psig=AFQjCNHZaTYhku8VKRLIfsUhS_WYry_puw&amp;ust=1413944742333095" TargetMode="Externa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hyperlink" Target="http://www.teachersdomain.org/asset/lsps07_vid_lightreflect/"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wmf"/><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slideLayout" Target="../slideLayouts/slideLayout25.xml"/><Relationship Id="rId1" Type="http://schemas.openxmlformats.org/officeDocument/2006/relationships/vmlDrawing" Target="../drawings/vmlDrawing1.vml"/><Relationship Id="rId5" Type="http://schemas.openxmlformats.org/officeDocument/2006/relationships/image" Target="../media/image86.png"/><Relationship Id="rId4" Type="http://schemas.openxmlformats.org/officeDocument/2006/relationships/oleObject" Target="../embeddings/Microsoft_Excel_97-2003_Worksheet1.xls"/></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5.xml"/><Relationship Id="rId4" Type="http://schemas.openxmlformats.org/officeDocument/2006/relationships/image" Target="../media/image91.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0.xml"/><Relationship Id="rId4" Type="http://schemas.openxmlformats.org/officeDocument/2006/relationships/image" Target="../media/image11.jpeg"/></Relationships>
</file>

<file path=ppt/slides/_rels/slide8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25.xml"/><Relationship Id="rId5" Type="http://schemas.openxmlformats.org/officeDocument/2006/relationships/image" Target="../media/image95.jpeg"/><Relationship Id="rId4" Type="http://schemas.openxmlformats.org/officeDocument/2006/relationships/image" Target="../media/image94.jpeg"/></Relationships>
</file>

<file path=ppt/slides/_rels/slide8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5.xml"/><Relationship Id="rId5" Type="http://schemas.openxmlformats.org/officeDocument/2006/relationships/image" Target="../media/image99.jpeg"/><Relationship Id="rId4" Type="http://schemas.openxmlformats.org/officeDocument/2006/relationships/image" Target="../media/image98.jpeg"/></Relationships>
</file>

<file path=ppt/slides/_rels/slide8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5.xml"/><Relationship Id="rId4" Type="http://schemas.openxmlformats.org/officeDocument/2006/relationships/image" Target="../media/image102.jpeg"/></Relationships>
</file>

<file path=ppt/slides/_rels/slide83.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5.xml"/><Relationship Id="rId4" Type="http://schemas.openxmlformats.org/officeDocument/2006/relationships/image" Target="../media/image105.jpeg"/></Relationships>
</file>

<file path=ppt/slides/_rels/slide84.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1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815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le 1"/>
          <p:cNvSpPr>
            <a:spLocks noGrp="1"/>
          </p:cNvSpPr>
          <p:nvPr>
            <p:ph type="title"/>
          </p:nvPr>
        </p:nvSpPr>
        <p:spPr>
          <a:xfrm>
            <a:off x="456605" y="-304800"/>
            <a:ext cx="8230810" cy="1143000"/>
          </a:xfrm>
        </p:spPr>
        <p:txBody>
          <a:bodyPr>
            <a:normAutofit fontScale="90000"/>
          </a:bodyPr>
          <a:lstStyle/>
          <a:p>
            <a:r>
              <a:rPr lang="en-US" altLang="en-US" dirty="0" smtClean="0"/>
              <a:t>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t>
            </a:r>
            <a:br>
              <a:rPr lang="en-US" altLang="en-US" dirty="0" smtClean="0"/>
            </a:br>
            <a:r>
              <a:rPr lang="en-US" altLang="en-US" dirty="0" smtClean="0"/>
              <a:t/>
            </a:r>
            <a:br>
              <a:rPr lang="en-US" altLang="en-US" dirty="0" smtClean="0"/>
            </a:br>
            <a:r>
              <a:rPr lang="en-US" altLang="en-US" b="1" u="sng" dirty="0" smtClean="0">
                <a:solidFill>
                  <a:srgbClr val="7030A0"/>
                </a:solidFill>
              </a:rPr>
              <a:t>ELECTROMAGNETIC WAVES</a:t>
            </a:r>
            <a:r>
              <a:rPr lang="en-US" altLang="en-US" b="1" u="sng" dirty="0" smtClean="0">
                <a:solidFill>
                  <a:srgbClr val="FF0066"/>
                </a:solidFill>
              </a:rPr>
              <a:t/>
            </a:r>
            <a:br>
              <a:rPr lang="en-US" altLang="en-US" b="1" u="sng" dirty="0" smtClean="0">
                <a:solidFill>
                  <a:srgbClr val="FF0066"/>
                </a:solidFill>
              </a:rPr>
            </a:br>
            <a:r>
              <a:rPr lang="en-US" altLang="en-US" u="sng" dirty="0" smtClean="0">
                <a:solidFill>
                  <a:srgbClr val="FF0066"/>
                </a:solidFill>
              </a:rPr>
              <a:t/>
            </a:r>
            <a:br>
              <a:rPr lang="en-US" altLang="en-US" u="sng" dirty="0" smtClean="0">
                <a:solidFill>
                  <a:srgbClr val="FF0066"/>
                </a:solidFill>
              </a:rPr>
            </a:br>
            <a:r>
              <a:rPr lang="en-US" altLang="en-US" dirty="0" smtClean="0"/>
              <a:t> </a:t>
            </a:r>
            <a:br>
              <a:rPr lang="en-US" altLang="en-US" dirty="0" smtClean="0"/>
            </a:br>
            <a:r>
              <a:rPr lang="en-US" altLang="en-US" dirty="0" smtClean="0"/>
              <a:t/>
            </a:r>
            <a:br>
              <a:rPr lang="en-US" altLang="en-US" dirty="0" smtClean="0"/>
            </a:br>
            <a:r>
              <a:rPr lang="en-US" altLang="en-US" dirty="0" smtClean="0"/>
              <a:t>Just how fast </a:t>
            </a:r>
            <a:r>
              <a:rPr lang="en-US" altLang="en-US" i="1" dirty="0" smtClean="0"/>
              <a:t>is</a:t>
            </a:r>
            <a:r>
              <a:rPr lang="en-US" altLang="en-US" dirty="0" smtClean="0"/>
              <a:t> light?</a:t>
            </a:r>
            <a:endParaRPr lang="en-US" altLang="en-US" dirty="0" smtClean="0"/>
          </a:p>
        </p:txBody>
      </p:sp>
      <p:sp>
        <p:nvSpPr>
          <p:cNvPr id="283651" name="Rectangle 2"/>
          <p:cNvSpPr>
            <a:spLocks noChangeArrowheads="1"/>
          </p:cNvSpPr>
          <p:nvPr/>
        </p:nvSpPr>
        <p:spPr bwMode="auto">
          <a:xfrm>
            <a:off x="317500" y="806946"/>
            <a:ext cx="88265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z="4400" b="1" dirty="0" smtClean="0">
                <a:solidFill>
                  <a:srgbClr val="FF0000"/>
                </a:solidFill>
                <a:ea typeface="MS PGothic" pitchFamily="34" charset="-128"/>
              </a:rPr>
              <a:t>Electromagnetic waves are waves that do not require a medium to travel.</a:t>
            </a:r>
          </a:p>
          <a:p>
            <a:pPr defTabSz="455613" eaLnBrk="1" hangingPunct="1">
              <a:spcBef>
                <a:spcPct val="0"/>
              </a:spcBef>
              <a:buFontTx/>
              <a:buNone/>
            </a:pPr>
            <a:endParaRPr lang="en-US" altLang="en-US" sz="800" b="1" dirty="0" smtClean="0">
              <a:solidFill>
                <a:srgbClr val="FF0000"/>
              </a:solidFill>
              <a:ea typeface="MS PGothic" pitchFamily="34" charset="-128"/>
            </a:endParaRPr>
          </a:p>
          <a:p>
            <a:pPr algn="ctr" defTabSz="455613" eaLnBrk="1" hangingPunct="1">
              <a:spcBef>
                <a:spcPct val="0"/>
              </a:spcBef>
              <a:buFontTx/>
              <a:buNone/>
            </a:pPr>
            <a:r>
              <a:rPr lang="en-US" altLang="en-US" dirty="0" smtClean="0">
                <a:solidFill>
                  <a:srgbClr val="000000"/>
                </a:solidFill>
                <a:ea typeface="MS PGothic" pitchFamily="34" charset="-128"/>
              </a:rPr>
              <a:t>        (a substance to travel through)</a:t>
            </a:r>
            <a:endParaRPr lang="en-US" altLang="en-US" dirty="0" smtClean="0">
              <a:solidFill>
                <a:srgbClr val="000000"/>
              </a:solidFill>
              <a:latin typeface="Arial" pitchFamily="34" charset="0"/>
              <a:ea typeface="MS PGothic" pitchFamily="34" charset="-128"/>
            </a:endParaRPr>
          </a:p>
        </p:txBody>
      </p:sp>
      <p:pic>
        <p:nvPicPr>
          <p:cNvPr id="283652" name="Picture 2" descr="https://encrypted-tbn2.gstatic.com/images?q=tbn:ANd9GcS7l-uG2IXKpQtqCmVjTyUOHy5lwQ5raXbpmgHis7WQy_XHx_BAQ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1" y="3573493"/>
            <a:ext cx="7721298"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789467" y="4554587"/>
            <a:ext cx="2363107" cy="522287"/>
          </a:xfrm>
          <a:prstGeom prst="rect">
            <a:avLst/>
          </a:prstGeom>
          <a:noFill/>
        </p:spPr>
        <p:txBody>
          <a:bodyPr>
            <a:spAutoFit/>
          </a:bodyPr>
          <a:lstStyle/>
          <a:p>
            <a:pPr defTabSz="455613">
              <a:defRPr/>
            </a:pPr>
            <a:r>
              <a:rPr lang="en-US" sz="2800" b="1" dirty="0">
                <a:solidFill>
                  <a:prstClr val="white"/>
                </a:solidFill>
                <a:effectLst>
                  <a:outerShdw blurRad="38100" dist="38100" dir="2700000" algn="tl">
                    <a:srgbClr val="000000">
                      <a:alpha val="43137"/>
                    </a:srgbClr>
                  </a:outerShdw>
                </a:effectLst>
                <a:latin typeface="Arial" pitchFamily="34" charset="0"/>
                <a:ea typeface="MS PGothic" pitchFamily="34" charset="-128"/>
              </a:rPr>
              <a:t>empty space</a:t>
            </a:r>
          </a:p>
        </p:txBody>
      </p:sp>
      <p:sp>
        <p:nvSpPr>
          <p:cNvPr id="2" name="Down Arrow 1"/>
          <p:cNvSpPr/>
          <p:nvPr/>
        </p:nvSpPr>
        <p:spPr>
          <a:xfrm>
            <a:off x="5715000" y="2176550"/>
            <a:ext cx="464154" cy="8714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5613">
              <a:defRPr/>
            </a:pPr>
            <a:endParaRPr lang="en-US">
              <a:solidFill>
                <a:prstClr val="white"/>
              </a:solidFill>
            </a:endParaRPr>
          </a:p>
        </p:txBody>
      </p:sp>
    </p:spTree>
    <p:extLst>
      <p:ext uri="{BB962C8B-B14F-4D97-AF65-F5344CB8AC3E}">
        <p14:creationId xmlns:p14="http://schemas.microsoft.com/office/powerpoint/2010/main" val="4228814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Picture 1"/>
          <p:cNvSpPr>
            <a:spLocks noChangeAspect="1" noChangeArrowheads="1"/>
          </p:cNvSpPr>
          <p:nvPr/>
        </p:nvSpPr>
        <p:spPr bwMode="auto">
          <a:xfrm>
            <a:off x="6359096" y="2806707"/>
            <a:ext cx="1413631"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endParaRPr lang="en-US" altLang="en-US" sz="1800" smtClean="0">
              <a:solidFill>
                <a:prstClr val="black"/>
              </a:solidFill>
              <a:latin typeface="Arial" pitchFamily="34" charset="0"/>
              <a:ea typeface="MS PGothic" pitchFamily="34" charset="-128"/>
            </a:endParaRPr>
          </a:p>
        </p:txBody>
      </p:sp>
      <p:sp>
        <p:nvSpPr>
          <p:cNvPr id="4" name="Rectangle 3"/>
          <p:cNvSpPr/>
          <p:nvPr/>
        </p:nvSpPr>
        <p:spPr>
          <a:xfrm>
            <a:off x="76200" y="4826675"/>
            <a:ext cx="9144000" cy="2031325"/>
          </a:xfrm>
          <a:prstGeom prst="rect">
            <a:avLst/>
          </a:prstGeom>
        </p:spPr>
        <p:txBody>
          <a:bodyPr>
            <a:spAutoFit/>
          </a:bodyPr>
          <a:lstStyle/>
          <a:p>
            <a:pPr defTabSz="455613">
              <a:defRPr/>
            </a:pPr>
            <a:r>
              <a:rPr lang="en-US" altLang="en-US" sz="5400" b="1" dirty="0" smtClean="0">
                <a:solidFill>
                  <a:srgbClr val="0070C0"/>
                </a:solidFill>
                <a:latin typeface="Calibri"/>
                <a:ea typeface="MS PGothic" pitchFamily="34" charset="-128"/>
              </a:rPr>
              <a:t>The </a:t>
            </a:r>
            <a:r>
              <a:rPr lang="en-US" altLang="en-US" sz="5400" b="1" dirty="0">
                <a:solidFill>
                  <a:srgbClr val="0070C0"/>
                </a:solidFill>
                <a:latin typeface="Calibri"/>
                <a:ea typeface="MS PGothic" pitchFamily="34" charset="-128"/>
              </a:rPr>
              <a:t>speed of light is the fastest thing known to scientists</a:t>
            </a:r>
            <a:r>
              <a:rPr lang="en-US" altLang="en-US" sz="5400" b="1" dirty="0" smtClean="0">
                <a:solidFill>
                  <a:srgbClr val="0070C0"/>
                </a:solidFill>
                <a:latin typeface="Calibri"/>
                <a:ea typeface="MS PGothic" pitchFamily="34" charset="-128"/>
              </a:rPr>
              <a:t>.</a:t>
            </a:r>
            <a:r>
              <a:rPr lang="en-US" altLang="en-US" sz="4000" dirty="0">
                <a:solidFill>
                  <a:srgbClr val="0070C0"/>
                </a:solidFill>
                <a:latin typeface="Calibri"/>
                <a:ea typeface="MS PGothic" pitchFamily="34" charset="-128"/>
              </a:rPr>
              <a:t/>
            </a:r>
            <a:br>
              <a:rPr lang="en-US" altLang="en-US" sz="4000" dirty="0">
                <a:solidFill>
                  <a:srgbClr val="0070C0"/>
                </a:solidFill>
                <a:latin typeface="Calibri"/>
                <a:ea typeface="MS PGothic" pitchFamily="34" charset="-128"/>
              </a:rPr>
            </a:br>
            <a:endParaRPr lang="en-US" dirty="0">
              <a:solidFill>
                <a:prstClr val="black"/>
              </a:solidFill>
              <a:latin typeface="Arial" pitchFamily="34" charset="0"/>
              <a:ea typeface="MS PGothic" pitchFamily="34" charset="-128"/>
            </a:endParaRPr>
          </a:p>
        </p:txBody>
      </p:sp>
      <p:pic>
        <p:nvPicPr>
          <p:cNvPr id="826370" name="Picture 2" descr="https://sp.yimg.com/ib/th?id=HN.608010401314177207&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86800" cy="370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59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nodePh="1">
                                  <p:stCondLst>
                                    <p:cond delay="0"/>
                                  </p:stCondLst>
                                  <p:endCondLst>
                                    <p:cond evt="begin" delay="0">
                                      <p:tn val="11"/>
                                    </p:cond>
                                  </p:endCondLst>
                                  <p:childTnLst>
                                    <p:set>
                                      <p:cBhvr>
                                        <p:cTn id="12" dur="1" fill="hold">
                                          <p:stCondLst>
                                            <p:cond delay="0"/>
                                          </p:stCondLst>
                                        </p:cTn>
                                        <p:tgtEl>
                                          <p:spTgt spid="251908"/>
                                        </p:tgtEl>
                                        <p:attrNameLst>
                                          <p:attrName>style.visibility</p:attrName>
                                        </p:attrNameLst>
                                      </p:cBhvr>
                                      <p:to>
                                        <p:strVal val="visible"/>
                                      </p:to>
                                    </p:set>
                                    <p:animEffect transition="in" filter="fade">
                                      <p:cBhvr>
                                        <p:cTn id="13" dur="1000"/>
                                        <p:tgtEl>
                                          <p:spTgt spid="251908"/>
                                        </p:tgtEl>
                                      </p:cBhvr>
                                    </p:animEffect>
                                    <p:anim calcmode="lin" valueType="num">
                                      <p:cBhvr>
                                        <p:cTn id="14" dur="1000" fill="hold"/>
                                        <p:tgtEl>
                                          <p:spTgt spid="251908"/>
                                        </p:tgtEl>
                                        <p:attrNameLst>
                                          <p:attrName>ppt_x</p:attrName>
                                        </p:attrNameLst>
                                      </p:cBhvr>
                                      <p:tavLst>
                                        <p:tav tm="0">
                                          <p:val>
                                            <p:strVal val="#ppt_x"/>
                                          </p:val>
                                        </p:tav>
                                        <p:tav tm="100000">
                                          <p:val>
                                            <p:strVal val="#ppt_x"/>
                                          </p:val>
                                        </p:tav>
                                      </p:tavLst>
                                    </p:anim>
                                    <p:anim calcmode="lin" valueType="num">
                                      <p:cBhvr>
                                        <p:cTn id="15" dur="1000" fill="hold"/>
                                        <p:tgtEl>
                                          <p:spTgt spid="2519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8"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Picture 1"/>
          <p:cNvSpPr>
            <a:spLocks noChangeAspect="1" noChangeArrowheads="1"/>
          </p:cNvSpPr>
          <p:nvPr/>
        </p:nvSpPr>
        <p:spPr bwMode="auto">
          <a:xfrm>
            <a:off x="6359096" y="2806707"/>
            <a:ext cx="1413631"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endParaRPr lang="en-US" altLang="en-US" sz="1800" smtClean="0">
              <a:solidFill>
                <a:prstClr val="black"/>
              </a:solidFill>
              <a:latin typeface="Arial" pitchFamily="34" charset="0"/>
              <a:ea typeface="MS PGothic" pitchFamily="34" charset="-128"/>
            </a:endParaRPr>
          </a:p>
        </p:txBody>
      </p:sp>
      <p:sp>
        <p:nvSpPr>
          <p:cNvPr id="4" name="Rectangle 3"/>
          <p:cNvSpPr/>
          <p:nvPr/>
        </p:nvSpPr>
        <p:spPr>
          <a:xfrm>
            <a:off x="0" y="890587"/>
            <a:ext cx="9144000" cy="3447098"/>
          </a:xfrm>
          <a:prstGeom prst="rect">
            <a:avLst/>
          </a:prstGeom>
        </p:spPr>
        <p:txBody>
          <a:bodyPr>
            <a:spAutoFit/>
          </a:bodyPr>
          <a:lstStyle/>
          <a:p>
            <a:pPr defTabSz="455613">
              <a:defRPr/>
            </a:pPr>
            <a:r>
              <a:rPr lang="en-US" altLang="en-US" sz="4000" dirty="0">
                <a:solidFill>
                  <a:srgbClr val="0070C0"/>
                </a:solidFill>
                <a:latin typeface="Calibri"/>
                <a:ea typeface="MS PGothic" pitchFamily="34" charset="-128"/>
              </a:rPr>
              <a:t/>
            </a:r>
            <a:br>
              <a:rPr lang="en-US" altLang="en-US" sz="4000" dirty="0">
                <a:solidFill>
                  <a:srgbClr val="0070C0"/>
                </a:solidFill>
                <a:latin typeface="Calibri"/>
                <a:ea typeface="MS PGothic" pitchFamily="34" charset="-128"/>
              </a:rPr>
            </a:br>
            <a:r>
              <a:rPr lang="en-US" altLang="en-US" sz="4000" dirty="0">
                <a:solidFill>
                  <a:srgbClr val="0070C0"/>
                </a:solidFill>
                <a:latin typeface="Calibri"/>
                <a:ea typeface="MS PGothic" pitchFamily="34" charset="-128"/>
              </a:rPr>
              <a:t/>
            </a:r>
            <a:br>
              <a:rPr lang="en-US" altLang="en-US" sz="4000" dirty="0">
                <a:solidFill>
                  <a:srgbClr val="0070C0"/>
                </a:solidFill>
                <a:latin typeface="Calibri"/>
                <a:ea typeface="MS PGothic" pitchFamily="34" charset="-128"/>
              </a:rPr>
            </a:br>
            <a:r>
              <a:rPr lang="en-US" altLang="en-US" sz="4000" dirty="0">
                <a:solidFill>
                  <a:srgbClr val="0070C0"/>
                </a:solidFill>
                <a:latin typeface="Calibri"/>
                <a:ea typeface="MS PGothic" pitchFamily="34" charset="-128"/>
              </a:rPr>
              <a:t/>
            </a:r>
            <a:br>
              <a:rPr lang="en-US" altLang="en-US" sz="4000" dirty="0">
                <a:solidFill>
                  <a:srgbClr val="0070C0"/>
                </a:solidFill>
                <a:latin typeface="Calibri"/>
                <a:ea typeface="MS PGothic" pitchFamily="34" charset="-128"/>
              </a:rPr>
            </a:br>
            <a:r>
              <a:rPr lang="en-US" altLang="en-US" sz="4000" dirty="0">
                <a:solidFill>
                  <a:srgbClr val="0070C0"/>
                </a:solidFill>
                <a:latin typeface="Calibri"/>
                <a:ea typeface="MS PGothic" pitchFamily="34" charset="-128"/>
              </a:rPr>
              <a:t/>
            </a:r>
            <a:br>
              <a:rPr lang="en-US" altLang="en-US" sz="4000" dirty="0">
                <a:solidFill>
                  <a:srgbClr val="0070C0"/>
                </a:solidFill>
                <a:latin typeface="Calibri"/>
                <a:ea typeface="MS PGothic" pitchFamily="34" charset="-128"/>
              </a:rPr>
            </a:br>
            <a:r>
              <a:rPr lang="en-US" altLang="en-US" sz="4000" dirty="0">
                <a:solidFill>
                  <a:srgbClr val="0070C0"/>
                </a:solidFill>
                <a:latin typeface="Calibri"/>
                <a:ea typeface="MS PGothic" pitchFamily="34" charset="-128"/>
              </a:rPr>
              <a:t/>
            </a:r>
            <a:br>
              <a:rPr lang="en-US" altLang="en-US" sz="4000" dirty="0">
                <a:solidFill>
                  <a:srgbClr val="0070C0"/>
                </a:solidFill>
                <a:latin typeface="Calibri"/>
                <a:ea typeface="MS PGothic" pitchFamily="34" charset="-128"/>
              </a:rPr>
            </a:br>
            <a:endParaRPr lang="en-US" dirty="0">
              <a:solidFill>
                <a:prstClr val="black"/>
              </a:solidFill>
              <a:latin typeface="Arial" pitchFamily="34" charset="0"/>
              <a:ea typeface="MS PGothic" pitchFamily="34" charset="-128"/>
            </a:endParaRPr>
          </a:p>
        </p:txBody>
      </p:sp>
      <p:sp>
        <p:nvSpPr>
          <p:cNvPr id="6" name="Rectangle 5"/>
          <p:cNvSpPr>
            <a:spLocks noChangeArrowheads="1"/>
          </p:cNvSpPr>
          <p:nvPr/>
        </p:nvSpPr>
        <p:spPr bwMode="auto">
          <a:xfrm>
            <a:off x="0" y="6858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z="4000" b="1" dirty="0" smtClean="0">
                <a:solidFill>
                  <a:srgbClr val="0070C0"/>
                </a:solidFill>
                <a:ea typeface="MS PGothic" pitchFamily="34" charset="-128"/>
              </a:rPr>
              <a:t>Light travels at 300,000 km/second or over 186,000 miles/second!</a:t>
            </a:r>
            <a:endParaRPr lang="en-US" altLang="en-US" sz="1800" b="1" dirty="0" smtClean="0">
              <a:solidFill>
                <a:prstClr val="black"/>
              </a:solidFill>
              <a:latin typeface="Arial" pitchFamily="34" charset="0"/>
              <a:ea typeface="MS PGothic" pitchFamily="34" charset="-128"/>
            </a:endParaRPr>
          </a:p>
        </p:txBody>
      </p:sp>
      <p:sp>
        <p:nvSpPr>
          <p:cNvPr id="251910" name="Picture 6" descr="https://encrypted-tbn1.gstatic.com/images?q=tbn:ANd9GcTA_-a8ojWXBY8uMmR5KhTnBL5Dlr75loxElpPY5yw0UTYJSlYDEQ"/>
          <p:cNvSpPr>
            <a:spLocks noChangeAspect="1" noChangeArrowheads="1"/>
          </p:cNvSpPr>
          <p:nvPr/>
        </p:nvSpPr>
        <p:spPr bwMode="auto">
          <a:xfrm>
            <a:off x="4308929" y="627112"/>
            <a:ext cx="4543274"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endParaRPr lang="en-US" altLang="en-US" sz="1800" smtClean="0">
              <a:solidFill>
                <a:prstClr val="black"/>
              </a:solidFill>
              <a:latin typeface="Arial" pitchFamily="34" charset="0"/>
              <a:ea typeface="MS PGothic" pitchFamily="34" charset="-128"/>
            </a:endParaRPr>
          </a:p>
        </p:txBody>
      </p:sp>
      <p:pic>
        <p:nvPicPr>
          <p:cNvPr id="827394" name="Picture 2" descr="http://mail.colonial.net/~hkaiter/1AAAImages/light_spe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34" y="2009775"/>
            <a:ext cx="8302666" cy="4829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781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251910"/>
                                        </p:tgtEl>
                                        <p:attrNameLst>
                                          <p:attrName>style.visibility</p:attrName>
                                        </p:attrNameLst>
                                      </p:cBhvr>
                                      <p:to>
                                        <p:strVal val="visible"/>
                                      </p:to>
                                    </p:set>
                                    <p:anim calcmode="lin" valueType="num">
                                      <p:cBhvr additive="base">
                                        <p:cTn id="11" dur="500" fill="hold"/>
                                        <p:tgtEl>
                                          <p:spTgt spid="251910"/>
                                        </p:tgtEl>
                                        <p:attrNameLst>
                                          <p:attrName>ppt_x</p:attrName>
                                        </p:attrNameLst>
                                      </p:cBhvr>
                                      <p:tavLst>
                                        <p:tav tm="0">
                                          <p:val>
                                            <p:strVal val="#ppt_x"/>
                                          </p:val>
                                        </p:tav>
                                        <p:tav tm="100000">
                                          <p:val>
                                            <p:strVal val="#ppt_x"/>
                                          </p:val>
                                        </p:tav>
                                      </p:tavLst>
                                    </p:anim>
                                    <p:anim calcmode="lin" valueType="num">
                                      <p:cBhvr additive="base">
                                        <p:cTn id="12" dur="500" fill="hold"/>
                                        <p:tgtEl>
                                          <p:spTgt spid="25191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nodePh="1">
                                  <p:stCondLst>
                                    <p:cond delay="0"/>
                                  </p:stCondLst>
                                  <p:endCondLst>
                                    <p:cond evt="begin" delay="0">
                                      <p:tn val="15"/>
                                    </p:cond>
                                  </p:endCondLst>
                                  <p:childTnLst>
                                    <p:set>
                                      <p:cBhvr>
                                        <p:cTn id="16" dur="1" fill="hold">
                                          <p:stCondLst>
                                            <p:cond delay="0"/>
                                          </p:stCondLst>
                                        </p:cTn>
                                        <p:tgtEl>
                                          <p:spTgt spid="251908"/>
                                        </p:tgtEl>
                                        <p:attrNameLst>
                                          <p:attrName>style.visibility</p:attrName>
                                        </p:attrNameLst>
                                      </p:cBhvr>
                                      <p:to>
                                        <p:strVal val="visible"/>
                                      </p:to>
                                    </p:set>
                                    <p:animEffect transition="in" filter="fade">
                                      <p:cBhvr>
                                        <p:cTn id="17" dur="1000"/>
                                        <p:tgtEl>
                                          <p:spTgt spid="251908"/>
                                        </p:tgtEl>
                                      </p:cBhvr>
                                    </p:animEffect>
                                    <p:anim calcmode="lin" valueType="num">
                                      <p:cBhvr>
                                        <p:cTn id="18" dur="1000" fill="hold"/>
                                        <p:tgtEl>
                                          <p:spTgt spid="251908"/>
                                        </p:tgtEl>
                                        <p:attrNameLst>
                                          <p:attrName>ppt_x</p:attrName>
                                        </p:attrNameLst>
                                      </p:cBhvr>
                                      <p:tavLst>
                                        <p:tav tm="0">
                                          <p:val>
                                            <p:strVal val="#ppt_x"/>
                                          </p:val>
                                        </p:tav>
                                        <p:tav tm="100000">
                                          <p:val>
                                            <p:strVal val="#ppt_x"/>
                                          </p:val>
                                        </p:tav>
                                      </p:tavLst>
                                    </p:anim>
                                    <p:anim calcmode="lin" valueType="num">
                                      <p:cBhvr>
                                        <p:cTn id="19" dur="1000" fill="hold"/>
                                        <p:tgtEl>
                                          <p:spTgt spid="25190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8" grpId="0" animBg="1"/>
      <p:bldP spid="4" grpId="0"/>
      <p:bldP spid="6" grpId="0"/>
      <p:bldP spid="2519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1"/>
          <p:cNvSpPr>
            <a:spLocks noGrp="1"/>
          </p:cNvSpPr>
          <p:nvPr>
            <p:ph type="title"/>
          </p:nvPr>
        </p:nvSpPr>
        <p:spPr>
          <a:xfrm>
            <a:off x="228600" y="4191000"/>
            <a:ext cx="8153702" cy="1143000"/>
          </a:xfrm>
        </p:spPr>
        <p:txBody>
          <a:bodyPr>
            <a:normAutofit fontScale="90000"/>
          </a:bodyPr>
          <a:lstStyle/>
          <a:p>
            <a:pPr algn="l"/>
            <a:r>
              <a:rPr lang="en-US" altLang="en-US" sz="4000" b="1" u="sng" dirty="0" smtClean="0">
                <a:solidFill>
                  <a:srgbClr val="0070C0"/>
                </a:solidFill>
              </a:rPr>
              <a:t>LIGHT FROM THE SUN</a:t>
            </a:r>
            <a:r>
              <a:rPr lang="en-US" altLang="en-US" sz="4000" b="1" dirty="0" smtClean="0">
                <a:solidFill>
                  <a:srgbClr val="0070C0"/>
                </a:solidFill>
              </a:rPr>
              <a:t/>
            </a:r>
            <a:br>
              <a:rPr lang="en-US" altLang="en-US" sz="4000" b="1" dirty="0" smtClean="0">
                <a:solidFill>
                  <a:srgbClr val="0070C0"/>
                </a:solidFill>
              </a:rPr>
            </a:br>
            <a:r>
              <a:rPr lang="en-US" altLang="en-US" sz="4000" b="1" dirty="0" smtClean="0">
                <a:solidFill>
                  <a:srgbClr val="0070C0"/>
                </a:solidFill>
              </a:rPr>
              <a:t/>
            </a:r>
            <a:br>
              <a:rPr lang="en-US" altLang="en-US" sz="4000" b="1" dirty="0" smtClean="0">
                <a:solidFill>
                  <a:srgbClr val="0070C0"/>
                </a:solidFill>
              </a:rPr>
            </a:br>
            <a:r>
              <a:rPr lang="en-US" altLang="en-US" sz="4000" b="1" dirty="0" smtClean="0">
                <a:solidFill>
                  <a:srgbClr val="0070C0"/>
                </a:solidFill>
              </a:rPr>
              <a:t>Earth is about 150 million km or 93 million miles away from the sun.</a:t>
            </a:r>
            <a:r>
              <a:rPr lang="en-US" altLang="en-US" sz="1800" dirty="0" smtClean="0">
                <a:solidFill>
                  <a:srgbClr val="0070C0"/>
                </a:solidFill>
              </a:rPr>
              <a:t/>
            </a:r>
            <a:br>
              <a:rPr lang="en-US" altLang="en-US" sz="1800" dirty="0" smtClean="0">
                <a:solidFill>
                  <a:srgbClr val="0070C0"/>
                </a:solidFill>
              </a:rPr>
            </a:br>
            <a:r>
              <a:rPr lang="en-US" altLang="en-US" sz="1800" dirty="0" smtClean="0">
                <a:solidFill>
                  <a:srgbClr val="0070C0"/>
                </a:solidFill>
              </a:rPr>
              <a:t/>
            </a:r>
            <a:br>
              <a:rPr lang="en-US" altLang="en-US" sz="1800" dirty="0" smtClean="0">
                <a:solidFill>
                  <a:srgbClr val="0070C0"/>
                </a:solidFill>
              </a:rPr>
            </a:br>
            <a:r>
              <a:rPr lang="en-US" altLang="en-US" dirty="0" smtClean="0"/>
              <a:t/>
            </a:r>
            <a:br>
              <a:rPr lang="en-US" altLang="en-US" dirty="0" smtClean="0"/>
            </a:br>
            <a:r>
              <a:rPr lang="en-US" altLang="en-US" dirty="0" smtClean="0"/>
              <a:t> </a:t>
            </a:r>
            <a:br>
              <a:rPr lang="en-US" altLang="en-US" dirty="0" smtClean="0"/>
            </a:br>
            <a:r>
              <a:rPr lang="en-US" altLang="en-US" dirty="0" smtClean="0"/>
              <a:t/>
            </a:r>
            <a:br>
              <a:rPr lang="en-US" altLang="en-US" dirty="0" smtClean="0"/>
            </a:br>
            <a:endParaRPr lang="en-US" altLang="en-US" dirty="0" smtClean="0"/>
          </a:p>
        </p:txBody>
      </p:sp>
      <p:pic>
        <p:nvPicPr>
          <p:cNvPr id="286723" name="Picture 2" descr="http://upload.wikimedia.org/wikipedia/commons/2/2e/Earth_to_Sun_-_en.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20" y="2667000"/>
            <a:ext cx="69215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109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noGrp="1"/>
          </p:cNvSpPr>
          <p:nvPr>
            <p:ph type="title"/>
          </p:nvPr>
        </p:nvSpPr>
        <p:spPr>
          <a:xfrm>
            <a:off x="533400" y="4267200"/>
            <a:ext cx="8153702" cy="1143000"/>
          </a:xfrm>
        </p:spPr>
        <p:txBody>
          <a:bodyPr>
            <a:normAutofit fontScale="90000"/>
          </a:bodyPr>
          <a:lstStyle/>
          <a:p>
            <a:pPr algn="l"/>
            <a:r>
              <a:rPr lang="en-US" altLang="en-US" sz="1800" dirty="0" smtClean="0">
                <a:solidFill>
                  <a:srgbClr val="0070C0"/>
                </a:solidFill>
              </a:rPr>
              <a:t/>
            </a:r>
            <a:br>
              <a:rPr lang="en-US" altLang="en-US" sz="1800" dirty="0" smtClean="0">
                <a:solidFill>
                  <a:srgbClr val="0070C0"/>
                </a:solidFill>
              </a:rPr>
            </a:br>
            <a:r>
              <a:rPr lang="en-US" altLang="en-US" sz="1800" dirty="0" smtClean="0">
                <a:solidFill>
                  <a:srgbClr val="0070C0"/>
                </a:solidFill>
              </a:rPr>
              <a:t/>
            </a:r>
            <a:br>
              <a:rPr lang="en-US" altLang="en-US" sz="1800" dirty="0" smtClean="0">
                <a:solidFill>
                  <a:srgbClr val="0070C0"/>
                </a:solidFill>
              </a:rPr>
            </a:br>
            <a:r>
              <a:rPr lang="en-US" altLang="en-US" sz="4000" b="1" dirty="0" smtClean="0">
                <a:solidFill>
                  <a:srgbClr val="0070C0"/>
                </a:solidFill>
              </a:rPr>
              <a:t>It takes 8.3 minutes for light to travel from the sun to Earth.</a:t>
            </a:r>
            <a:r>
              <a:rPr lang="en-US" altLang="en-US" sz="1800" dirty="0" smtClean="0">
                <a:solidFill>
                  <a:srgbClr val="0070C0"/>
                </a:solidFill>
              </a:rPr>
              <a:t/>
            </a:r>
            <a:br>
              <a:rPr lang="en-US" altLang="en-US" sz="1800" dirty="0" smtClean="0">
                <a:solidFill>
                  <a:srgbClr val="0070C0"/>
                </a:solidFill>
              </a:rPr>
            </a:br>
            <a:r>
              <a:rPr lang="en-US" altLang="en-US" sz="1800" dirty="0" smtClean="0">
                <a:solidFill>
                  <a:srgbClr val="0070C0"/>
                </a:solidFill>
              </a:rPr>
              <a:t/>
            </a:r>
            <a:br>
              <a:rPr lang="en-US" altLang="en-US" sz="1800" dirty="0" smtClean="0">
                <a:solidFill>
                  <a:srgbClr val="0070C0"/>
                </a:solidFill>
              </a:rPr>
            </a:br>
            <a:r>
              <a:rPr lang="en-US" altLang="en-US" dirty="0" smtClean="0">
                <a:solidFill>
                  <a:srgbClr val="0070C0"/>
                </a:solidFill>
              </a:rPr>
              <a:t/>
            </a:r>
            <a:br>
              <a:rPr lang="en-US" altLang="en-US" dirty="0" smtClean="0">
                <a:solidFill>
                  <a:srgbClr val="0070C0"/>
                </a:solidFill>
              </a:rPr>
            </a:br>
            <a:r>
              <a:rPr lang="en-US" altLang="en-US" dirty="0" smtClean="0"/>
              <a:t/>
            </a:r>
            <a:br>
              <a:rPr lang="en-US" altLang="en-US" dirty="0" smtClean="0"/>
            </a:b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287747" name="AutoShape 2" descr="data:image/jpeg;base64,/9j/4AAQSkZJRgABAQAAAQABAAD/2wCEAAkGBxITEhIRERQWFhQWFxUTFxYSFxcYGBYWFBQWFhQUFxcYHCggGBolGxUUITEhJSkrLi4uFx8zODMtNygtLiwBCgoKDg0OGxAQGzYkICQsLDQsNDQwMjYuLDQsLCwvLy0tMDUsLCwsLCwsLCwsLy8sLyw0LCwsLC8sLCwsLCwsLP/AABEIAJABXwMBEQACEQEDEQH/xAAcAAEAAgMBAQEAAAAAAAAAAAAAAwUBAgQGBwj/xABDEAACAQICBgYHBQUIAwEAAAAAAQIDEQQhBRIxQVFxE2GBkaGxBhQiMnLB0RVCUpLwByNigqJTY5Oy0tPh8TNDwiT/xAAbAQEAAgMBAQAAAAAAAAAAAAAAAwQCBQYBB//EAD4RAAIBAgIFCgQFAwMFAQAAAAABAgMRBDEFEiFBcRMUMlFhgZGhsdEiweHwBhUjQvFSgpJictIkM1Oishb/2gAMAwEAAhEDEQA/APuIAAAAAAAAAAAABHUxEYtRckm8kr5vsIp1qcJKMpJN5LezONOUk2lsRISmAAAAAAAAAAAAAAAAAAAAAAAAAAAAAAAAAAAAAAAAAAAAAAAAAAAAAAAAABBLEpTULc3uTtdLnZeXEqSxkI4hUN737lvS4tXf8kipNw1ictkYAIq0nlFZN7+CW1kNaT6MXZvy7TOKWbKuq6cKlN8JZye13i0m2+to5WGIw1PSEIp3s3dvfdNLbx8C7FTnTkuzZ4lydga8AGJSSV27LrPHJRV2epN7ERQxdNu0Zxb6pJkEMXQnLVjNN8UZulUiruL8CYsEYAAAAAAAAAAAAAAAAAAAAAAAAAAAAAAAAAAAAAAAAAAAAAAAAAABxpxdNN7/AGu153XJmnrVaXNdduze3tv9CxtVSy3bDiWmdR2qK6/FHautrf2GqwX4k1patePevb28CxzLXV4Z9Rbwmmk07p5p9TOrhOM4qUXdMoNOLsyrxdeWvVt91RT6la/zOU0xVxTrVORyjFX7M2y7Spx1I333KTEV9fI5NJ31mbGnDU2notDVG6aUs3F6t+KsmvB27D6DoPFyxGETlnF28PozU4uKVS637Tsqztks29i+b6jaVJ6uWbyIIxvnkVWNaTvP23/FsXJbDjNLY10q9p/HxyXBfN3ZdoptWjsGibVJynZJQtGKSW213I2WhoQxM3iHFfDsS6utjE3pwUb55+xcHSlAAAAAAAAAAAAAAAAAAAAAAAAAAAAAAAAAAAAAAAAAAAAAAAAAAAA89WnLWdJJtxbsl+HbF9z8D57pDCV5Yl0IXe12XY3deptYKOqqjyfqVsacqkrJNvgihQw1SpLk6cbsuOUacbtnqtH0HCnGL2q/Zd3sfQ9HYaeGw0aU3dr3v5Gkr1FObkiDGaKjUk5a0otpJ6rydtlyHF6KpYmbm5NNqzs8+JJSxcqcdWydsiGnoOK2SfcjXv8ADOHf75eXsSSx0nmixw2HUFZc23vf6sbrB4OnhKSpU8vN8SpUqObuznxikm5qLktW1ltTu3e2/d3FLSFOupOrCOstVpJPan19v0JaWq1qt22nncTjNbmcBNVJzcqmZtqdHVLT0bg10j46vfmdb+GL6lR7rr5lLHtPVXEuzqTXAAAAAAAAAAA1c0mk2rvYuNttgDYAxfcAZAAAAAAAODF6YoUqtKhVnqTqqXR6yajNxteCm1q6+d9W92r5AHeAAAAAAAAAAAAAAAAAAAAAAc9apJSSik1Ztp781sfeU69atGrGNNXVm317rW8yWEYuLcjStpCEdqlfhb9Ir19MYWg7VG0+qz/gyjh5SysaYTStKo9VNqXCSt/wZ4bSuFxEtWEtvUzKphalNXa2G+KwMZyU7uMkrXjta4GWK0fDETVTWcZLes7dRjTruEXG10TYfDxgrRVuPF9be8sUMNSoR1aat8+PWR1Kkpu8mRYnHwhfa2t0Vfv3LtK+K0lQw6es7tbltf07zOnQnPs4lfPTUn7sF2u/gjQ1fxRttTp+L+X1LawUV0pGn2vVW2Me5r5kX/6XELbKmrd57zOk8myajp2P34tdazRew/4loz2VYuPmvkzCWBf7Xcs6FeM1eDTXV8+Bv6NenWjrU5XRTnTlB2krEGL0dTqO8laX4lk/+e0q4zRuHxS/UW3rWf3xJKWIqU1ZPYS0aUacbLJLNt+bZNh8PSwlLUhsivu7MJzlUldkVbG22Rb63aK8c/Ap4nS1Ogr6ra69iXi2jONG+bIqekJvbSduMZRl4ZENPTOstbk212NPyM5YeKyl4po7KNeMleL58VzW42mHxNLER16buvTj1EE4Sg7MkJzAAAAAAA8b6TaLqVMbSqxpzkorC6jhGEouVPEynV6ScvapKMdWScHHWu0+ksoCPSv922+e1+XW7Hlbj9+X8FjpmlipVm6VSrCmlhUlBU2nr16kcTJ60W7xp6r6snmFn99R7uK+GGx0pKDqVoK7i6sY0teUYeuqDk3BrP8A/M9m9bLsPo9tvOy+o3kGkJ46rRqUZQrqUoSk5QUEmnhItQi/xdNrq1tqe5q/rtf7/qXyMdtvvqfzNoy0k54la1SK1a+o9SMlFXXq0oxereerZtazzcrpOx59+ft932P378vf7sXehZ4p4WWtlX/eqnLEZp5vopTjGMJauaVrKVltzuDw5Oj0x/aYD/CxH+6D0dHpj+0wH+FiP90AqvShY1Yap6/U0Z6tZa/TUa7i8/Zsuku5Xta2d7WzAOj9mNDSMaFR49+xKV8NTnrOrTpZ2jUcm5bNWyk3NZ6zvkgPZgAAAAAAAAAAAAAAAAAAAAgxMtVqe5ZPqT39/mU8XU5G1bcs+D393oS01rJx8Cq0pXucJpjGc5r2S2Iu4anY49GNzapqK97WcrZ2W3P9bizozWxEoYeMVslrOW+y+7FjEWgnNvda249Qd8aUptIYypP2aSag8tZbZcuC6zl9KaRxM0oYWL1Xs1uvh2dvyz2FCjThtqPb1dRY4SkowUbLZmbjB06dOhGDSvbbxKlSTlNsRglsSXJEUaVOD/TilwQcm82GJXCOavhoS2xXNZPvRrq+GoVOnFejJoVJxyZU4jCzpPpKUnl39q3o08qNbAy5WhLZ957mi9CrGstSaLjRWklVVtk1tXzXUdXo3ScMZDqks1812ehQxOGdF33M6sRBuOW1Wa67O9i5iKbqU2ln7bSCnJJ7SvxuLi4XTz4bzk9MY6lXw1k/ivZx3otUqUlOxXYGrKVRRg7X2vgltZqdE0atSuqdN2vm+pdft2lytGMaetIv6GFjFuWbk8m29vZsO8wmj6OGblC+s822238jVTquStuJy6RgAAAAAAAAAAAAAAAAAHNicDSqTpzqQUpUm5U3JX1JNarkuDs2r9bAOkAAAAAAAAAAAAAAAAAAAAAAw1fJnjSaswnYo9IaKn/6/ahwfvR6k96OT0loKd9bDq66t64dnobOhi4fv2PyZ26IwXRxba9p+CWxG00Lo94Wjeovjln2dSK2Kr8pKyyRzekGMslSjtlnL4eHb8itp/HulT5CGcs+H19CbA0bvlHuy4/Q30bXk4We6yRR0XpCrUouEso2SMcRCKndbztizb03rFdkqRdjAwMNHk4BMgqGrxC1SWJzVJGrlV3MmiihqydKopw3PL6cjU0a8sNX1obn5dRs4pVYast563CYhVIRnHY1flxR9Fw9eNelGpHJmiq03Tm4vcU+l9F1HPWpK6ltV0rPjnxOb0voapUrcrQje+a2Z9e3rL+FxUIw1amayOzRGjeiTlLOTyy3LgbHRGi+Zxcp7ZvyXV7lfFYnlXZZFkbkqAAAEFejKTXtOMeEcm38XDkVa9CdWS+NqPUtjb4524W7WSQmorK77fY0+z6W+N/ibl5sj/LcN+6N+Lb9WzLnFTc7D7PpbopfDdPvQ/LcKsoW4XT8VZjnFTex6jHc5rlOXfmx+X010ZSX98vm2OXlvSfch6tNe7Vl/Mov5JjmtaPRrPvUX8k/McpB5wXdcWrLfCXNSj5NjVxscnGXc185egvRe5rz9h09Rbad/gkn4Ow5fEx6VK/+2SfrqjUpvKXiv5Hrq+9GcecG/GNxz+K6cJR/tb81dDkG8mn3+9jMcfS/HFc3bz3nq0lhW7colxdvW23sDw9RftJoVYvZJPk0WY1qc+jJPvI3CSzRuSGIAABpUqxj7zS5tIjqVqdNXnJLi7GUYSlkrkDxqf8A44ufWso/meXdcqPHKeyhFz7Vsj/k9nhfgSci103b18CelrWWta+/V2dly5S19Rcpa++2XcRytf4cjczMQAAAAAAAAAAAAAACOvXjBXk0l1kVavTox1qkrIyhCU3aKuQ4XSFOplB8rpq9ttrrMgw+PoV3anLyavwutpJUw9Sn0kdRcITx9Wt0lact13bkso+Fj5rpTEOtiJz7bLgtiN/GHJ0lEssHUs7cSHR+J5KpqyyZTqxuWlJnaYV3KUjoibaFiJiR7NKwRzVjS4x7CaBX1p2OZrVVC7ZagrlRis7msUm5azL9PYWfopiLqdN7mpLtyfl4nafh2u3TlSe7au8p6Sp2cZl+dIas53jaezXXfl3lN6RwilqupG/FEvI1HuJoTTV001xRajJSV4u6I2mnZmxkeAAAAAAAAAAAAAAw0ntPGk8z1OxDPCU3thF/yorTwWGm7ypxfcjNVqiykzT7Pp7o2+FteTI/y3Dbo24Nr0aMucVOsfZ9Pg/zS+o/LcP1P/KXuOcVOvyXsPs+nwf5pfULR2H6n/lL3HOKnX5L2N4YOms1CK7ESQwOGg7xppPgjF1qjzkyctEYAAAAABVY/S8YycIZyWUnuT2263az6roS+GN3vyI3PbZEUMQ5K7zfF9+RjGXYeaxFUr2V1k/4cn4bT2ylG55rGMD6QJVI0a333qwnsTluhLg3uayezJ2vHGptszKM9zPQEpIAAAcXT1OklD2crNN3zT39edzVSxmIWKdDVVrXTu9q4b7MscnDUUtpBpKirXbu/wBZJbjS/iKitRVJSvL7yRLh5u9lkVej8RLpacL+zGTsud0/Mo6JxdWVejTb2Ju3emXa9OPJylvaPTVXZN9T8ju5u0WzTRV2jxOAe3sPlVU6OsWVNlfJlOSLDDVjotHY1wsnkVakLndCqdRSxcWis4GZVUZVMXFIKBxYiuc5j8etxPCBXVp3OZnNzldlyCscNZmcUWYo6PRd/vpL+F/5kdN+HW+ctf6fmiHSK/RXH3PUVvdlyfkdjPos00ekjiq6qguRy+NWHp4NNKztsLEdZzZwYX3vZerLjHY/ijsZp9E4upr6ieq9z3Pisn6lqpsj8SuvvJlzha+sndWksmvmupnbYLFc4hdq0k7SXU/Z5o19SGq9mTyJi4RkVeuopXvd5JJXbfUiCviIUUnLfkltb4IzhBzewi6ao9lO3xyS8rkHL4mXRpW4yS9NYz1Kazl4L+DPSVfwR7Jv/Se8pi99OP8Ak/8AiNWl/U/D6mPWJ76T7JRfzQ5zXWdF9zi/mhycN0/Jj11fejNfyt/5bjn0V04SX9rfpf7yHIvc0+82jjqT++u128z2OkMM3bXXfs9Tx0Ki3E0Jp7GnyLUZxkrxdyNprM2MjwAAAAAAAAAAGsZp3s07ZO258DGM4yuou9s+w9aazNjI8ABwae0h0GHq1t8Y5fE3qx/qaM6cdaSRhOWrFs+X6I0tfX1pXevK7e/Pb25mvr19arLsbXgUFM9jo/EzsnLJWSs+BcoU6js3kTKZHj8alvLvJ3VhrHh/SXHxdOcXJ3lstk8pJ3vxyuaiThGTVRtZ8ftkTmsmfTfQjS7xWCo1pO87OE3xnB6rfba/aT0pa0Ey9TlrRTL0kMwAQ4jDqVne0lskt31XUVMVhI4hK7tJZNZr73okp1NXtTK3G0au+Ot1wa/yuz7rnMaQ0RiqstZ/Fw9nl3NlyjOluduPucuj8FPXjLVks0/aVsk8yvo3RmLhi4ScGop7WyavXhqNX3HoZK+R3LV1Y1KdjwuHTjKUXtV12p2Pl+IpuEnF5p2Omn8UVJHfTmU2irKJ006h7Co4MhcTojXNjTx7SInTEsQe1NINrMKmc9Soa6pVc2SxictWZ5FE8YnHUkTJE8UWXopS9ucuEbfmf/B1H4cp3qzn1K3j/BU0lL4FHtPTTV00dbJXVjTp2dzydStWyhKMrrK1n4HzivhcZOSpTTersSsbyMKPTTVmWWjdEy9+q2nujF+b+RvtHfh9RWviM9yT9WvkU8Ri49Gmr9vsWlDCqLbTeatm77De4XAUsNKUqd9tr3beXEpzquasycukQAAAAAAAMSintV+ZjKKkrNXPU2siCeCpv7i7FbyK0sBhpO7gr8LehIq9RbzX1JfdlOPKTfg7mPMYroTkv7m/W57yz3pPuHQVFsqP+aKflYc3xEejV8Yp+mqNem84+D/kzast8H2SXzYtjFvi+5r5v73C9J9a8DHSVd8IvlP6xHK4tZ00+EveKGrSf7n4fUdNV/sv619By+J/8X/svYalP+ryHTVf7L+tfQcvif8Axf8AsvYalP8Aq8g5VnsjBc5N9lkkHLGSyjFcW38l6i1JZtvuHq0pe/NtcI+yvDPxPOa1J/8AeqN9i+FfOXmOVjHoR8dv08ielTUVaKSXBFqnShSiowVkiOUnJ3ZuSGIAPM/tGT9QrNbnTb5dJEnw3/cRFXXwM+ZaHxCTasrN697Z31ru/bbxDoak3Gys3rLjdXV/TrVzX7z0K0vltL0VdXse3KrSWlcnmZKJ7c8npCq5Nt/pHJV9aWInfO7+/AgV3Jn1r9jkGsA29kq1RrktWL8YsvYZWgbSh0D3JYJgAAAAR1a8Y+80uZDWxFKir1JKPFmcYSlkjeMk1dZp53RLGSkrrIxaadmeT9IcK6dXXWyefb95fPtOK07hOTr66yl67/c3mBqqpS1HmvtHPCoc64kriTxqkbiRuJIqpjqmGqYdUao1COdUzUTNQOepUJEiVRIJGaJEes0DhdSkr7Ze0+W5d3md9obCuhhlrZy2v5eRo8bV5SpsyR21sTCFlKSV+P6yL1bFUaLSqSSvlcrwpzn0USJlhO+1GBkAAAAAAAAAAAAAAAAAAAAAAAAAAAAAAA5tI4ONalUoz92pGUHykrXXWexk4u6PGrqx+fdL4WrhqtTDVcpx7pxv7M48U181tLOOUq2GfJ9hrqlNq6IsPj2sm7ry5fQ0WFxdXDy2Zb17dRXV4keMxfB3v3nSYbExxEdaKa4k8dpz6OwtXEVadGknKc5JRW7jd8Etre4kqKMU5222+0SKN3sP0ZoDRUcLh6OHhmqcVG/4pbZS7ZNvtNRGKirIvRVlYsDI9AAANak0k29iTfcYVJqEXKWSVz2K1nZHJRStrv3nnn5cjS0pU5w51LbLt3dhPK99RZEGjcVaTpN7buPm4/PvKugdI68pYebyb1eHV3buzgS4ileKqLvOvSGDVWDg+afB7mbzG4SGKpOnLufU+sgoVnSnrI8dVoypycJK1v1ddR8+xOGnQqOnUVmvM38ZxqR1omVIq2FjPSHmqeaph1BqjVNXIysZWMWPT0tNC6M15a8l7K/qfDkb3Q2jHiJqrUXwLLtft/BRxeJ1Fqxz9D005JJt7EdrKSjFyeSNOk27Iq8fD7z2vw4I4z8QRjL9Rv4vTsLtF7lkQaOxLpu3/rbs1+BvZJfwt7eB7oPSTh+nN/Ds7m8muxvNbntJa9JVFf8Ad69nEvTtDWAAAEOIpylZKWqt9tr6k9xXr0qlS0Yz1Vvtn3Pd4X6iSEox2tX9CP7Pp705fFKT82QfluHa+NOXFt+rMucT3bOCQWj6W6KXWrp96PVozCrbGCT7Nj8VtHOKm9j1GO5zXKcvmw9H0v2ykuE5e45eW9J9yHq017tWX8yi/kOa1l0K0u9RfyT8+8crF5wXn7jVrL70Jc04+KbGrjY5SjLua87y9Bei9zXn7Dpqq200/gmv/qw5bFR6VK/+2S+aiNSm8peK9rj11fehUjzi34xuOfxXThKP9rf/AM6yHIt5NPv97GVpCl+NLql7L7nsPVpLCvY5pcdj8HaweHqdRLCtF7JJ8mmWIV6c1eMk+DI3CSzRISmIAABrOaWbaS68jGc4wV5OyPUm9iOd46Lyheb/AIM12y2LvKbx9Nu1JOb/ANO1d8uivElVCS2y2cfbMmoOVvbST4LOy3K+9lmi6rjeqkn1Ld39ZHPVv8JISmIAABSek/ovh8dBRrxetG+pUhlOF9tnvXU7okp1ZU3sMJwUsz5rpD9lGLjJujVpVI7Vra1OXarSXiVebQnUcpOybuQSw73EeD/ZRjZyXTVKNOOy6cpy7I2Sf5jZwrUqUNWmtgVCR9J9FPRHDYGL6JOVSStKrOzk+pbox6l23K9StKpmTwgo5HoCIzAAAABTYyrNy1az1IXy1U9WXDWn8sjmtIVK826WI+GG5rJ8ZbuFkbClGCjekry81wX8nPVrpL342+JHL1KFaHwRqJx4oljByfRfgQ4XCVKlSMo3UU09d3Sye6+3yNjovReJdaM1sSad/br9CSpWhTg083uPTneGmObG4KFVWkuTW1FPGYGjioatRcHvRNRrzpO8TzuL0LUhnH2lxj84/wDZyGL0HiaO2C112Z+Htc2tLG0557H97zgcHsaNNJOLtJWZauhqdR5cXJaOGlLKKb5K/wD0T0cNWru1OLf315GE6sY9JlzgdB76v5V839O86TA/h6zU8S/7V837eJr62O3Q8S7jFJWWSWVkdTGKirLI1zbbuznx9OUoWjtTTtxtu/XAo6ToVa+GlCk7S2d9nkS0JRjP4sikxuIm3Z05JrKyjI4vH0sXiJrWpONlbYnt7TY0qcEr6y8TfR8feVROOsmkppq/K4weGlRclXTjrJpXTVzGu8nB3t1F3gpN04N7dVeW07nBVHUw1Ocs3FX8DXVVabS6yYtEYAAAAAAAAAAAAAMNX2njSaswnYinhKb2wi+cUV54PDzd5U0+5Eiq1FlJ+JH9n0t0bfC3HyZF+W4bdG3BtejRlzipvY+z6fCX55/6h+W4ft/yl/yHOJ/aXsPs+nwl+ef+ofluH7f8pf8AIc4n9pextHA0lnqRvxav5mUdH4VO/Jq/C/qeOvUezWZOkW0ktiIjJ6AAAAAAAAAAAAAAAAAGgCONCKzUYrkkRqlBO6ivAyc5PNkhIYnJiKs7tQ1Vba5b3a9u5o1eMxNeMnGjZWV25ei9yeEYWvLec1DTML6tT2Hx+6+3d2lTA/iChX2VPgfl4+5NPBSteG31LOLvmjfJpq6KTVszWdKL95J80mYzpwnskrmSlKOTNFhKe6Efyr6EawtBO6gvBGXK1H+5+JKkTpWIzE5pK7dkYznGCvJ2R6k27IqdIaUksqat1yXkvqcvj/xFqS1KEe9/Je/gXqGFi9s34HbozGdLDWatJZSXX9HtN5o/GLF0VUye/iV8RR5KdlluOsvEBpWpKS1ZK6/WZFXoU68HTqK6ZlCbi7ozTgopRWxJJclkZU6cacFCOSSS7jyUnJts2MzwAHPVryu4whdra5PViu3a+wp1a9XXcKUL2zbdo+jb7lbtuSxhG15O3qa2rcaa7JPxujy2Me+K7m/O69D29Hqfl9TNq3Gm+yS+bFsYt8X3NfOQ/R7fL6GOkqrbCL+GfkmvmOUxcc6afCXycfmNWk8pPw+o9akvepzXK0vJ3HO5rp0pLhZ+jv5Dkk8pL0Hr8N7cfijJeaH5hQXSbjxTXqhyE923vRLTxEJe7KL5NMnp4mjU6E0+DRhKnOOaJSYwAAAAAAAAANKtWMVeTSXX+syOrWhSjrTdkZRg5OyRtF3VzOLTV0eNW2GT08AAAAAAAAAAAAAAAAAAABW4utZzj13XJpfO5ymnMcqLlRe/au/6ouUoXSkUeIp3fizkaUXLI2MJWR6HQ9Fxpq+V3rW4J/q/afRNDYedDCRjPN7eF9xqsVNSqbDevVnrasLZbXLi920zxWIxPKcnh4p7NrfoYwjBRvMrcRpStDdB9j+pzz/EeJpzcKkFdcfcuQwtKe9nbojHOrFuSSadstmayN/orSDxlJykrNOxWxVBUpKz2Mlr1FGd5bGvZ553XPZ+kZYzEww9TWqr4WtnHf4+fcYQi5QtHvKjHTTbscBj68a1dyhkX6MWkdWhk1J/xQT/ACya8mjqfw7KSunvin4NohxbvHg/UtzqCgAAAAAAAAAAAAAAARVMNCXvRi+aRBUwtGp04J9yM41JxyZH6hDcmvhlJeTIfy+guimuEmvRmfLz37e5GPVXuqT7dV+aHNJro1ZLwfrEcqt8V5+5noqu6on8UPo0OSxSyqJ8Y+zQ1qW+Pn9DFq3Gm+u0l4Zi2MW+L8V5bfUfo9vkP3393/UP+s/0+Y/R7fIz++/u/wCp+A/6x/0rx+g/R7fIx0NR7alvgil4u55yGJl0qtv9sUvXWGvTWUfF/wAG9LCQT1rXl+KTu/HZ2ElPB0oS17Xl1va/PLuseSrSatkuwnLREAAAAAAAAAAAAAAAAAAADDAKSMpylOU6VRuTyVkkorJZt7d5ylfCzxVWU6tFu+WWxLLbfxNk1GMUozWw6cNo67UqiSSzUFmr8ZP7z6thewOhoU3r1El1Jbe9ve/JdpDUxFlaHj7dRZm9KZzYieo9bc7J9T3P5dxr8bVeHi6trrf2dpNTWutXeU+J9t5bz57XqPFYi8FmX6fwLad+g6VoSl+KTa+FeyvK/ad1oShyeH1v6ndcMl42v3lXGSvNR6l5lhUgpKzV11m1qU41IuM1dMqxk4u6KjH6MUf3kG7LOUW7+zvae26OZ0joKhTg61JZbWuzfYv0cS5fBLN5M68DFOUpr3UlCPXbOXjbuLuiIKblWj0bKMe22b8dncQVnaKi882dxvCsAAAAAAAAAAAAAAAAAAAAAAAAAAAAAAAAAAAAAAAAAAAAAAAAAAAAAAACDHNKnUb/AAy8ivi2lQm5ZWfoSUU3UjbrRWYWhOpGMdVwjZKcnlKWWaiuvic9gcBKpBR1NWNld2s32Ler9b7i7UnGnJyvd7luXH2LmMUkkskskupHURiopJZI17bbuzJ6eGJRumnseR40mrM9Ts7oxCCSSSskeQhGEVGKslkG23dmxkeAAAAAAAAAAAAAAAAAAAAAAAAAAAAAAAAAAAAAAAAAAAAAAAAAAAAAAAAAAAAAAAAAAAAAAAAAAAAAAAAAAAAAAAAAAAAAAAAAAAAAAAAAAAAAA//Z"/>
          <p:cNvSpPr>
            <a:spLocks noChangeAspect="1" noChangeArrowheads="1"/>
          </p:cNvSpPr>
          <p:nvPr/>
        </p:nvSpPr>
        <p:spPr bwMode="auto">
          <a:xfrm>
            <a:off x="0" y="-144463"/>
            <a:ext cx="290286"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endParaRPr lang="en-US" altLang="en-US" sz="1800" smtClean="0">
              <a:solidFill>
                <a:prstClr val="black"/>
              </a:solidFill>
              <a:latin typeface="Arial" pitchFamily="34" charset="0"/>
              <a:ea typeface="MS PGothic" pitchFamily="34" charset="-128"/>
            </a:endParaRPr>
          </a:p>
        </p:txBody>
      </p:sp>
      <p:pic>
        <p:nvPicPr>
          <p:cNvPr id="28774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739" y="2319338"/>
            <a:ext cx="8211155"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262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Picture 1"/>
          <p:cNvSpPr>
            <a:spLocks noChangeAspect="1" noChangeArrowheads="1"/>
          </p:cNvSpPr>
          <p:nvPr/>
        </p:nvSpPr>
        <p:spPr bwMode="auto">
          <a:xfrm>
            <a:off x="6359096" y="2806707"/>
            <a:ext cx="1413631"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endParaRPr lang="en-US" altLang="en-US" sz="1800" smtClean="0">
              <a:solidFill>
                <a:prstClr val="black"/>
              </a:solidFill>
              <a:latin typeface="Arial" pitchFamily="34" charset="0"/>
              <a:ea typeface="MS PGothic" pitchFamily="34" charset="-128"/>
            </a:endParaRPr>
          </a:p>
        </p:txBody>
      </p:sp>
      <p:sp>
        <p:nvSpPr>
          <p:cNvPr id="4" name="Rectangle 3"/>
          <p:cNvSpPr/>
          <p:nvPr/>
        </p:nvSpPr>
        <p:spPr>
          <a:xfrm>
            <a:off x="0" y="890587"/>
            <a:ext cx="9144000" cy="3447098"/>
          </a:xfrm>
          <a:prstGeom prst="rect">
            <a:avLst/>
          </a:prstGeom>
        </p:spPr>
        <p:txBody>
          <a:bodyPr>
            <a:spAutoFit/>
          </a:bodyPr>
          <a:lstStyle/>
          <a:p>
            <a:pPr defTabSz="455613">
              <a:defRPr/>
            </a:pPr>
            <a:r>
              <a:rPr lang="en-US" altLang="en-US" sz="4000" dirty="0">
                <a:solidFill>
                  <a:srgbClr val="0070C0"/>
                </a:solidFill>
                <a:latin typeface="Calibri"/>
                <a:ea typeface="MS PGothic" pitchFamily="34" charset="-128"/>
              </a:rPr>
              <a:t/>
            </a:r>
            <a:br>
              <a:rPr lang="en-US" altLang="en-US" sz="4000" dirty="0">
                <a:solidFill>
                  <a:srgbClr val="0070C0"/>
                </a:solidFill>
                <a:latin typeface="Calibri"/>
                <a:ea typeface="MS PGothic" pitchFamily="34" charset="-128"/>
              </a:rPr>
            </a:br>
            <a:r>
              <a:rPr lang="en-US" altLang="en-US" sz="4000" dirty="0">
                <a:solidFill>
                  <a:srgbClr val="0070C0"/>
                </a:solidFill>
                <a:latin typeface="Calibri"/>
                <a:ea typeface="MS PGothic" pitchFamily="34" charset="-128"/>
              </a:rPr>
              <a:t/>
            </a:r>
            <a:br>
              <a:rPr lang="en-US" altLang="en-US" sz="4000" dirty="0">
                <a:solidFill>
                  <a:srgbClr val="0070C0"/>
                </a:solidFill>
                <a:latin typeface="Calibri"/>
                <a:ea typeface="MS PGothic" pitchFamily="34" charset="-128"/>
              </a:rPr>
            </a:br>
            <a:r>
              <a:rPr lang="en-US" altLang="en-US" sz="4000" dirty="0">
                <a:solidFill>
                  <a:srgbClr val="0070C0"/>
                </a:solidFill>
                <a:latin typeface="Calibri"/>
                <a:ea typeface="MS PGothic" pitchFamily="34" charset="-128"/>
              </a:rPr>
              <a:t/>
            </a:r>
            <a:br>
              <a:rPr lang="en-US" altLang="en-US" sz="4000" dirty="0">
                <a:solidFill>
                  <a:srgbClr val="0070C0"/>
                </a:solidFill>
                <a:latin typeface="Calibri"/>
                <a:ea typeface="MS PGothic" pitchFamily="34" charset="-128"/>
              </a:rPr>
            </a:br>
            <a:r>
              <a:rPr lang="en-US" altLang="en-US" sz="4000" dirty="0">
                <a:solidFill>
                  <a:srgbClr val="0070C0"/>
                </a:solidFill>
                <a:latin typeface="Calibri"/>
                <a:ea typeface="MS PGothic" pitchFamily="34" charset="-128"/>
              </a:rPr>
              <a:t/>
            </a:r>
            <a:br>
              <a:rPr lang="en-US" altLang="en-US" sz="4000" dirty="0">
                <a:solidFill>
                  <a:srgbClr val="0070C0"/>
                </a:solidFill>
                <a:latin typeface="Calibri"/>
                <a:ea typeface="MS PGothic" pitchFamily="34" charset="-128"/>
              </a:rPr>
            </a:br>
            <a:r>
              <a:rPr lang="en-US" altLang="en-US" sz="4000" dirty="0">
                <a:solidFill>
                  <a:srgbClr val="0070C0"/>
                </a:solidFill>
                <a:latin typeface="Calibri"/>
                <a:ea typeface="MS PGothic" pitchFamily="34" charset="-128"/>
              </a:rPr>
              <a:t/>
            </a:r>
            <a:br>
              <a:rPr lang="en-US" altLang="en-US" sz="4000" dirty="0">
                <a:solidFill>
                  <a:srgbClr val="0070C0"/>
                </a:solidFill>
                <a:latin typeface="Calibri"/>
                <a:ea typeface="MS PGothic" pitchFamily="34" charset="-128"/>
              </a:rPr>
            </a:br>
            <a:endParaRPr lang="en-US" dirty="0">
              <a:solidFill>
                <a:prstClr val="black"/>
              </a:solidFill>
              <a:latin typeface="Arial" pitchFamily="34" charset="0"/>
              <a:ea typeface="MS PGothic" pitchFamily="34" charset="-128"/>
            </a:endParaRPr>
          </a:p>
        </p:txBody>
      </p:sp>
      <p:sp>
        <p:nvSpPr>
          <p:cNvPr id="251910" name="Picture 6" descr="https://encrypted-tbn1.gstatic.com/images?q=tbn:ANd9GcTA_-a8ojWXBY8uMmR5KhTnBL5Dlr75loxElpPY5yw0UTYJSlYDEQ"/>
          <p:cNvSpPr>
            <a:spLocks noChangeAspect="1" noChangeArrowheads="1"/>
          </p:cNvSpPr>
          <p:nvPr/>
        </p:nvSpPr>
        <p:spPr bwMode="auto">
          <a:xfrm>
            <a:off x="4308929" y="627112"/>
            <a:ext cx="4543274"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endParaRPr lang="en-US" altLang="en-US" sz="1800" smtClean="0">
              <a:solidFill>
                <a:prstClr val="black"/>
              </a:solidFill>
              <a:latin typeface="Arial" pitchFamily="34" charset="0"/>
              <a:ea typeface="MS PGothic" pitchFamily="34" charset="-128"/>
            </a:endParaRPr>
          </a:p>
        </p:txBody>
      </p:sp>
      <p:pic>
        <p:nvPicPr>
          <p:cNvPr id="827396" name="Picture 4" descr="http://mail.colonial.net/~hkaiter/1AAAImages/light_y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890588"/>
            <a:ext cx="8547403" cy="5879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050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251910"/>
                                        </p:tgtEl>
                                        <p:attrNameLst>
                                          <p:attrName>style.visibility</p:attrName>
                                        </p:attrNameLst>
                                      </p:cBhvr>
                                      <p:to>
                                        <p:strVal val="visible"/>
                                      </p:to>
                                    </p:set>
                                    <p:anim calcmode="lin" valueType="num">
                                      <p:cBhvr additive="base">
                                        <p:cTn id="11" dur="500" fill="hold"/>
                                        <p:tgtEl>
                                          <p:spTgt spid="251910"/>
                                        </p:tgtEl>
                                        <p:attrNameLst>
                                          <p:attrName>ppt_x</p:attrName>
                                        </p:attrNameLst>
                                      </p:cBhvr>
                                      <p:tavLst>
                                        <p:tav tm="0">
                                          <p:val>
                                            <p:strVal val="#ppt_x"/>
                                          </p:val>
                                        </p:tav>
                                        <p:tav tm="100000">
                                          <p:val>
                                            <p:strVal val="#ppt_x"/>
                                          </p:val>
                                        </p:tav>
                                      </p:tavLst>
                                    </p:anim>
                                    <p:anim calcmode="lin" valueType="num">
                                      <p:cBhvr additive="base">
                                        <p:cTn id="12" dur="500" fill="hold"/>
                                        <p:tgtEl>
                                          <p:spTgt spid="25191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nodePh="1">
                                  <p:stCondLst>
                                    <p:cond delay="0"/>
                                  </p:stCondLst>
                                  <p:endCondLst>
                                    <p:cond evt="begin" delay="0">
                                      <p:tn val="15"/>
                                    </p:cond>
                                  </p:endCondLst>
                                  <p:childTnLst>
                                    <p:set>
                                      <p:cBhvr>
                                        <p:cTn id="16" dur="1" fill="hold">
                                          <p:stCondLst>
                                            <p:cond delay="0"/>
                                          </p:stCondLst>
                                        </p:cTn>
                                        <p:tgtEl>
                                          <p:spTgt spid="251908"/>
                                        </p:tgtEl>
                                        <p:attrNameLst>
                                          <p:attrName>style.visibility</p:attrName>
                                        </p:attrNameLst>
                                      </p:cBhvr>
                                      <p:to>
                                        <p:strVal val="visible"/>
                                      </p:to>
                                    </p:set>
                                    <p:animEffect transition="in" filter="fade">
                                      <p:cBhvr>
                                        <p:cTn id="17" dur="1000"/>
                                        <p:tgtEl>
                                          <p:spTgt spid="251908"/>
                                        </p:tgtEl>
                                      </p:cBhvr>
                                    </p:animEffect>
                                    <p:anim calcmode="lin" valueType="num">
                                      <p:cBhvr>
                                        <p:cTn id="18" dur="1000" fill="hold"/>
                                        <p:tgtEl>
                                          <p:spTgt spid="251908"/>
                                        </p:tgtEl>
                                        <p:attrNameLst>
                                          <p:attrName>ppt_x</p:attrName>
                                        </p:attrNameLst>
                                      </p:cBhvr>
                                      <p:tavLst>
                                        <p:tav tm="0">
                                          <p:val>
                                            <p:strVal val="#ppt_x"/>
                                          </p:val>
                                        </p:tav>
                                        <p:tav tm="100000">
                                          <p:val>
                                            <p:strVal val="#ppt_x"/>
                                          </p:val>
                                        </p:tav>
                                      </p:tavLst>
                                    </p:anim>
                                    <p:anim calcmode="lin" valueType="num">
                                      <p:cBhvr>
                                        <p:cTn id="19" dur="1000" fill="hold"/>
                                        <p:tgtEl>
                                          <p:spTgt spid="2519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8" grpId="0" animBg="1"/>
      <p:bldP spid="4" grpId="0"/>
      <p:bldP spid="2519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Picture 1"/>
          <p:cNvSpPr>
            <a:spLocks noChangeAspect="1" noChangeArrowheads="1"/>
          </p:cNvSpPr>
          <p:nvPr/>
        </p:nvSpPr>
        <p:spPr bwMode="auto">
          <a:xfrm>
            <a:off x="6359096" y="2806707"/>
            <a:ext cx="1413631"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endParaRPr lang="en-US" altLang="en-US" sz="1800" smtClean="0">
              <a:solidFill>
                <a:prstClr val="black"/>
              </a:solidFill>
              <a:latin typeface="Arial" pitchFamily="34" charset="0"/>
              <a:ea typeface="MS PGothic" pitchFamily="34" charset="-128"/>
            </a:endParaRPr>
          </a:p>
        </p:txBody>
      </p:sp>
      <p:sp>
        <p:nvSpPr>
          <p:cNvPr id="8" name="Rectangle 7"/>
          <p:cNvSpPr>
            <a:spLocks noChangeArrowheads="1"/>
          </p:cNvSpPr>
          <p:nvPr/>
        </p:nvSpPr>
        <p:spPr bwMode="auto">
          <a:xfrm>
            <a:off x="150586" y="1905000"/>
            <a:ext cx="4116614"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z="4000" b="1" dirty="0" smtClean="0">
                <a:solidFill>
                  <a:srgbClr val="FF0000"/>
                </a:solidFill>
                <a:ea typeface="MS PGothic" pitchFamily="34" charset="-128"/>
              </a:rPr>
              <a:t>Light travels faster in the vacuum of space than it does in matter (such as air and gas)</a:t>
            </a:r>
            <a:endParaRPr lang="en-US" altLang="en-US" sz="1800" b="1" dirty="0" smtClean="0">
              <a:solidFill>
                <a:srgbClr val="FF0000"/>
              </a:solidFill>
              <a:latin typeface="Arial" pitchFamily="34" charset="0"/>
              <a:ea typeface="MS PGothic" pitchFamily="34" charset="-128"/>
            </a:endParaRPr>
          </a:p>
        </p:txBody>
      </p:sp>
      <p:sp>
        <p:nvSpPr>
          <p:cNvPr id="251910" name="Picture 6" descr="https://encrypted-tbn1.gstatic.com/images?q=tbn:ANd9GcTA_-a8ojWXBY8uMmR5KhTnBL5Dlr75loxElpPY5yw0UTYJSlYDEQ"/>
          <p:cNvSpPr>
            <a:spLocks noChangeAspect="1" noChangeArrowheads="1"/>
          </p:cNvSpPr>
          <p:nvPr/>
        </p:nvSpPr>
        <p:spPr bwMode="auto">
          <a:xfrm>
            <a:off x="4308929" y="627112"/>
            <a:ext cx="4543274"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endParaRPr lang="en-US" altLang="en-US" sz="1800" smtClean="0">
              <a:solidFill>
                <a:prstClr val="black"/>
              </a:solidFill>
              <a:latin typeface="Arial" pitchFamily="34" charset="0"/>
              <a:ea typeface="MS PGothic" pitchFamily="34" charset="-128"/>
            </a:endParaRPr>
          </a:p>
        </p:txBody>
      </p:sp>
      <p:pic>
        <p:nvPicPr>
          <p:cNvPr id="830468" name="Picture 4" descr="https://sp.yimg.com/ib/th?id=HN.608006484307611586&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762000"/>
            <a:ext cx="4648200" cy="5646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610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251910"/>
                                        </p:tgtEl>
                                        <p:attrNameLst>
                                          <p:attrName>style.visibility</p:attrName>
                                        </p:attrNameLst>
                                      </p:cBhvr>
                                      <p:to>
                                        <p:strVal val="visible"/>
                                      </p:to>
                                    </p:set>
                                    <p:anim calcmode="lin" valueType="num">
                                      <p:cBhvr additive="base">
                                        <p:cTn id="7" dur="500" fill="hold"/>
                                        <p:tgtEl>
                                          <p:spTgt spid="251910"/>
                                        </p:tgtEl>
                                        <p:attrNameLst>
                                          <p:attrName>ppt_x</p:attrName>
                                        </p:attrNameLst>
                                      </p:cBhvr>
                                      <p:tavLst>
                                        <p:tav tm="0">
                                          <p:val>
                                            <p:strVal val="#ppt_x"/>
                                          </p:val>
                                        </p:tav>
                                        <p:tav tm="100000">
                                          <p:val>
                                            <p:strVal val="#ppt_x"/>
                                          </p:val>
                                        </p:tav>
                                      </p:tavLst>
                                    </p:anim>
                                    <p:anim calcmode="lin" valueType="num">
                                      <p:cBhvr additive="base">
                                        <p:cTn id="8" dur="500" fill="hold"/>
                                        <p:tgtEl>
                                          <p:spTgt spid="2519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nodePh="1">
                                  <p:stCondLst>
                                    <p:cond delay="0"/>
                                  </p:stCondLst>
                                  <p:endCondLst>
                                    <p:cond evt="begin" delay="0">
                                      <p:tn val="11"/>
                                    </p:cond>
                                  </p:endCondLst>
                                  <p:childTnLst>
                                    <p:set>
                                      <p:cBhvr>
                                        <p:cTn id="12" dur="1" fill="hold">
                                          <p:stCondLst>
                                            <p:cond delay="0"/>
                                          </p:stCondLst>
                                        </p:cTn>
                                        <p:tgtEl>
                                          <p:spTgt spid="251908"/>
                                        </p:tgtEl>
                                        <p:attrNameLst>
                                          <p:attrName>style.visibility</p:attrName>
                                        </p:attrNameLst>
                                      </p:cBhvr>
                                      <p:to>
                                        <p:strVal val="visible"/>
                                      </p:to>
                                    </p:set>
                                    <p:animEffect transition="in" filter="fade">
                                      <p:cBhvr>
                                        <p:cTn id="13" dur="1000"/>
                                        <p:tgtEl>
                                          <p:spTgt spid="251908"/>
                                        </p:tgtEl>
                                      </p:cBhvr>
                                    </p:animEffect>
                                    <p:anim calcmode="lin" valueType="num">
                                      <p:cBhvr>
                                        <p:cTn id="14" dur="1000" fill="hold"/>
                                        <p:tgtEl>
                                          <p:spTgt spid="251908"/>
                                        </p:tgtEl>
                                        <p:attrNameLst>
                                          <p:attrName>ppt_x</p:attrName>
                                        </p:attrNameLst>
                                      </p:cBhvr>
                                      <p:tavLst>
                                        <p:tav tm="0">
                                          <p:val>
                                            <p:strVal val="#ppt_x"/>
                                          </p:val>
                                        </p:tav>
                                        <p:tav tm="100000">
                                          <p:val>
                                            <p:strVal val="#ppt_x"/>
                                          </p:val>
                                        </p:tav>
                                      </p:tavLst>
                                    </p:anim>
                                    <p:anim calcmode="lin" valueType="num">
                                      <p:cBhvr>
                                        <p:cTn id="15" dur="1000" fill="hold"/>
                                        <p:tgtEl>
                                          <p:spTgt spid="251908"/>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8" grpId="0" animBg="1"/>
      <p:bldP spid="8" grpId="0"/>
      <p:bldP spid="2519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381000" y="228600"/>
            <a:ext cx="8763000" cy="1143000"/>
          </a:xfrm>
        </p:spPr>
        <p:txBody>
          <a:bodyPr/>
          <a:lstStyle/>
          <a:p>
            <a:pPr eaLnBrk="1" hangingPunct="1"/>
            <a:r>
              <a:rPr lang="en-US" altLang="en-US" smtClean="0"/>
              <a:t>How Does Light Travel?</a:t>
            </a:r>
          </a:p>
        </p:txBody>
      </p:sp>
      <p:sp>
        <p:nvSpPr>
          <p:cNvPr id="16387" name="Rectangle 3"/>
          <p:cNvSpPr>
            <a:spLocks noGrp="1" noChangeArrowheads="1"/>
          </p:cNvSpPr>
          <p:nvPr>
            <p:ph idx="1"/>
          </p:nvPr>
        </p:nvSpPr>
        <p:spPr>
          <a:xfrm>
            <a:off x="456595" y="1371600"/>
            <a:ext cx="7239000" cy="5257800"/>
          </a:xfrm>
        </p:spPr>
        <p:txBody>
          <a:bodyPr>
            <a:normAutofit fontScale="92500" lnSpcReduction="20000"/>
          </a:bodyPr>
          <a:lstStyle/>
          <a:p>
            <a:pPr eaLnBrk="1" hangingPunct="1">
              <a:lnSpc>
                <a:spcPct val="90000"/>
              </a:lnSpc>
              <a:buFont typeface="Arial" pitchFamily="34" charset="0"/>
              <a:buNone/>
              <a:defRPr/>
            </a:pPr>
            <a:r>
              <a:rPr lang="en-US" dirty="0" smtClean="0"/>
              <a:t>Light travels fast and straight!</a:t>
            </a:r>
          </a:p>
          <a:p>
            <a:pPr eaLnBrk="1" hangingPunct="1">
              <a:lnSpc>
                <a:spcPct val="90000"/>
              </a:lnSpc>
              <a:defRPr/>
            </a:pPr>
            <a:endParaRPr lang="en-US" dirty="0" smtClean="0"/>
          </a:p>
          <a:p>
            <a:pPr eaLnBrk="1" hangingPunct="1">
              <a:lnSpc>
                <a:spcPct val="90000"/>
              </a:lnSpc>
              <a:defRPr/>
            </a:pPr>
            <a:endParaRPr lang="en-US" dirty="0" smtClean="0"/>
          </a:p>
          <a:p>
            <a:pPr eaLnBrk="1" hangingPunct="1">
              <a:lnSpc>
                <a:spcPct val="90000"/>
              </a:lnSpc>
              <a:defRPr/>
            </a:pPr>
            <a:endParaRPr lang="en-US" dirty="0" smtClean="0"/>
          </a:p>
          <a:p>
            <a:pPr eaLnBrk="1" hangingPunct="1">
              <a:lnSpc>
                <a:spcPct val="90000"/>
              </a:lnSpc>
              <a:defRPr/>
            </a:pPr>
            <a:endParaRPr lang="en-US" dirty="0" smtClean="0"/>
          </a:p>
          <a:p>
            <a:pPr eaLnBrk="1" hangingPunct="1">
              <a:lnSpc>
                <a:spcPct val="90000"/>
              </a:lnSpc>
              <a:defRPr/>
            </a:pPr>
            <a:endParaRPr lang="en-US" dirty="0" smtClean="0"/>
          </a:p>
          <a:p>
            <a:pPr eaLnBrk="1" hangingPunct="1">
              <a:lnSpc>
                <a:spcPct val="90000"/>
              </a:lnSpc>
              <a:buFont typeface="Arial" pitchFamily="34" charset="0"/>
              <a:buNone/>
              <a:defRPr/>
            </a:pPr>
            <a:endParaRPr lang="en-US" b="1" u="sng" dirty="0" smtClean="0"/>
          </a:p>
          <a:p>
            <a:pPr eaLnBrk="1" hangingPunct="1">
              <a:lnSpc>
                <a:spcPct val="90000"/>
              </a:lnSpc>
              <a:buFont typeface="Arial" pitchFamily="34" charset="0"/>
              <a:buNone/>
              <a:defRPr/>
            </a:pPr>
            <a:endParaRPr lang="en-US" b="1" u="sng" dirty="0" smtClean="0"/>
          </a:p>
          <a:p>
            <a:pPr eaLnBrk="1" hangingPunct="1">
              <a:lnSpc>
                <a:spcPct val="90000"/>
              </a:lnSpc>
              <a:buFont typeface="Arial" pitchFamily="34" charset="0"/>
              <a:buNone/>
              <a:defRPr/>
            </a:pPr>
            <a:endParaRPr lang="en-US" b="1" u="sng" dirty="0" smtClean="0"/>
          </a:p>
          <a:p>
            <a:pPr eaLnBrk="1" hangingPunct="1">
              <a:lnSpc>
                <a:spcPct val="90000"/>
              </a:lnSpc>
              <a:buFont typeface="Arial" pitchFamily="34" charset="0"/>
              <a:buNone/>
              <a:defRPr/>
            </a:pPr>
            <a:endParaRPr lang="en-US" b="1" u="sng" dirty="0" smtClean="0"/>
          </a:p>
          <a:p>
            <a:pPr eaLnBrk="1" hangingPunct="1">
              <a:lnSpc>
                <a:spcPct val="90000"/>
              </a:lnSpc>
              <a:buFont typeface="Arial" pitchFamily="34" charset="0"/>
              <a:buNone/>
              <a:defRPr/>
            </a:pPr>
            <a:endParaRPr lang="en-US" b="1" u="sng" dirty="0" smtClean="0"/>
          </a:p>
          <a:p>
            <a:pPr eaLnBrk="1" hangingPunct="1">
              <a:lnSpc>
                <a:spcPct val="90000"/>
              </a:lnSpc>
              <a:buFont typeface="Arial" pitchFamily="34" charset="0"/>
              <a:buNone/>
              <a:defRPr/>
            </a:pPr>
            <a:endParaRPr lang="en-US" b="1" u="sng" dirty="0" smtClean="0"/>
          </a:p>
          <a:p>
            <a:pPr eaLnBrk="1" hangingPunct="1">
              <a:lnSpc>
                <a:spcPct val="90000"/>
              </a:lnSpc>
              <a:buFont typeface="Arial" pitchFamily="34" charset="0"/>
              <a:buNone/>
              <a:defRPr/>
            </a:pPr>
            <a:r>
              <a:rPr lang="en-US" b="1" dirty="0" smtClean="0"/>
              <a:t>	</a:t>
            </a:r>
            <a:r>
              <a:rPr lang="en-US" b="1" u="sng" dirty="0" smtClean="0"/>
              <a:t>light ray</a:t>
            </a:r>
            <a:r>
              <a:rPr lang="en-US" dirty="0" smtClean="0"/>
              <a:t> – a straight-line beam of light as it travels outward from its source</a:t>
            </a:r>
          </a:p>
          <a:p>
            <a:pPr lvl="1" eaLnBrk="1" hangingPunct="1">
              <a:lnSpc>
                <a:spcPct val="90000"/>
              </a:lnSpc>
              <a:defRPr/>
            </a:pPr>
            <a:r>
              <a:rPr lang="en-US" dirty="0" smtClean="0"/>
              <a:t>Example - Flashlight</a:t>
            </a:r>
          </a:p>
        </p:txBody>
      </p:sp>
      <p:pic>
        <p:nvPicPr>
          <p:cNvPr id="16389" name="Picture 5" descr="[Light is really fas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596" y="2133608"/>
            <a:ext cx="5030108"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979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1000" fill="hold"/>
                                        <p:tgtEl>
                                          <p:spTgt spid="16387">
                                            <p:txEl>
                                              <p:pRg st="0" end="0"/>
                                            </p:txEl>
                                          </p:spTgt>
                                        </p:tgtEl>
                                        <p:attrNameLst>
                                          <p:attrName>ppt_w</p:attrName>
                                        </p:attrNameLst>
                                      </p:cBhvr>
                                      <p:tavLst>
                                        <p:tav tm="0" fmla="#ppt_w*sin(2.5*pi*$)">
                                          <p:val>
                                            <p:fltVal val="0"/>
                                          </p:val>
                                        </p:tav>
                                        <p:tav tm="100000">
                                          <p:val>
                                            <p:fltVal val="1"/>
                                          </p:val>
                                        </p:tav>
                                      </p:tavLst>
                                    </p:anim>
                                    <p:anim calcmode="lin" valueType="num">
                                      <p:cBhvr>
                                        <p:cTn id="8" dur="1000" fill="hold"/>
                                        <p:tgtEl>
                                          <p:spTgt spid="1638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16389"/>
                                        </p:tgtEl>
                                        <p:attrNameLst>
                                          <p:attrName>style.visibility</p:attrName>
                                        </p:attrNameLst>
                                      </p:cBhvr>
                                      <p:to>
                                        <p:strVal val="visible"/>
                                      </p:to>
                                    </p:set>
                                    <p:anim calcmode="lin" valueType="num">
                                      <p:cBhvr>
                                        <p:cTn id="13" dur="1000" fill="hold"/>
                                        <p:tgtEl>
                                          <p:spTgt spid="16389"/>
                                        </p:tgtEl>
                                        <p:attrNameLst>
                                          <p:attrName>ppt_w</p:attrName>
                                        </p:attrNameLst>
                                      </p:cBhvr>
                                      <p:tavLst>
                                        <p:tav tm="0" fmla="#ppt_w*sin(2.5*pi*$)">
                                          <p:val>
                                            <p:fltVal val="0"/>
                                          </p:val>
                                        </p:tav>
                                        <p:tav tm="100000">
                                          <p:val>
                                            <p:fltVal val="1"/>
                                          </p:val>
                                        </p:tav>
                                      </p:tavLst>
                                    </p:anim>
                                    <p:anim calcmode="lin" valueType="num">
                                      <p:cBhvr>
                                        <p:cTn id="14" dur="1000" fill="hold"/>
                                        <p:tgtEl>
                                          <p:spTgt spid="16389"/>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16387">
                                            <p:txEl>
                                              <p:pRg st="12" end="12"/>
                                            </p:txEl>
                                          </p:spTgt>
                                        </p:tgtEl>
                                        <p:attrNameLst>
                                          <p:attrName>style.visibility</p:attrName>
                                        </p:attrNameLst>
                                      </p:cBhvr>
                                      <p:to>
                                        <p:strVal val="visible"/>
                                      </p:to>
                                    </p:set>
                                    <p:anim calcmode="lin" valueType="num">
                                      <p:cBhvr>
                                        <p:cTn id="19" dur="1000" fill="hold"/>
                                        <p:tgtEl>
                                          <p:spTgt spid="16387">
                                            <p:txEl>
                                              <p:pRg st="12" end="12"/>
                                            </p:txEl>
                                          </p:spTgt>
                                        </p:tgtEl>
                                        <p:attrNameLst>
                                          <p:attrName>ppt_w</p:attrName>
                                        </p:attrNameLst>
                                      </p:cBhvr>
                                      <p:tavLst>
                                        <p:tav tm="0" fmla="#ppt_w*sin(2.5*pi*$)">
                                          <p:val>
                                            <p:fltVal val="0"/>
                                          </p:val>
                                        </p:tav>
                                        <p:tav tm="100000">
                                          <p:val>
                                            <p:fltVal val="1"/>
                                          </p:val>
                                        </p:tav>
                                      </p:tavLst>
                                    </p:anim>
                                    <p:anim calcmode="lin" valueType="num">
                                      <p:cBhvr>
                                        <p:cTn id="20" dur="1000" fill="hold"/>
                                        <p:tgtEl>
                                          <p:spTgt spid="16387">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16387">
                                            <p:txEl>
                                              <p:pRg st="13" end="13"/>
                                            </p:txEl>
                                          </p:spTgt>
                                        </p:tgtEl>
                                        <p:attrNameLst>
                                          <p:attrName>style.visibility</p:attrName>
                                        </p:attrNameLst>
                                      </p:cBhvr>
                                      <p:to>
                                        <p:strVal val="visible"/>
                                      </p:to>
                                    </p:set>
                                    <p:anim calcmode="lin" valueType="num">
                                      <p:cBhvr>
                                        <p:cTn id="25" dur="1000" fill="hold"/>
                                        <p:tgtEl>
                                          <p:spTgt spid="16387">
                                            <p:txEl>
                                              <p:pRg st="13" end="13"/>
                                            </p:txEl>
                                          </p:spTgt>
                                        </p:tgtEl>
                                        <p:attrNameLst>
                                          <p:attrName>ppt_w</p:attrName>
                                        </p:attrNameLst>
                                      </p:cBhvr>
                                      <p:tavLst>
                                        <p:tav tm="0" fmla="#ppt_w*sin(2.5*pi*$)">
                                          <p:val>
                                            <p:fltVal val="0"/>
                                          </p:val>
                                        </p:tav>
                                        <p:tav tm="100000">
                                          <p:val>
                                            <p:fltVal val="1"/>
                                          </p:val>
                                        </p:tav>
                                      </p:tavLst>
                                    </p:anim>
                                    <p:anim calcmode="lin" valueType="num">
                                      <p:cBhvr>
                                        <p:cTn id="26" dur="1000" fill="hold"/>
                                        <p:tgtEl>
                                          <p:spTgt spid="16387">
                                            <p:txEl>
                                              <p:pRg st="13" end="1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458200" cy="533400"/>
          </a:xfrm>
        </p:spPr>
        <p:txBody>
          <a:bodyPr>
            <a:normAutofit fontScale="90000"/>
          </a:bodyPr>
          <a:lstStyle/>
          <a:p>
            <a:pPr>
              <a:defRPr/>
            </a:pPr>
            <a:r>
              <a:rPr lang="en-US" sz="6000" b="1" u="sng" dirty="0" smtClean="0">
                <a:solidFill>
                  <a:schemeClr val="accent1"/>
                </a:solidFill>
                <a:latin typeface="Tahoma" pitchFamily="34" charset="0"/>
                <a:ea typeface="Tahoma" pitchFamily="34" charset="0"/>
                <a:cs typeface="Tahoma" pitchFamily="34" charset="0"/>
              </a:rPr>
              <a:t>Transverse Waves:</a:t>
            </a:r>
            <a:endParaRPr lang="en-US" sz="6000" b="1" u="sng" dirty="0">
              <a:solidFill>
                <a:schemeClr val="accent1"/>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1143000"/>
            <a:ext cx="8915400" cy="3733800"/>
          </a:xfrm>
        </p:spPr>
        <p:txBody>
          <a:bodyPr>
            <a:normAutofit/>
          </a:bodyPr>
          <a:lstStyle/>
          <a:p>
            <a:pPr marL="0" indent="0">
              <a:buNone/>
              <a:defRPr/>
            </a:pPr>
            <a:r>
              <a:rPr lang="en-US" sz="4400" dirty="0" smtClean="0">
                <a:solidFill>
                  <a:srgbClr val="FF0000"/>
                </a:solidFill>
                <a:latin typeface="Tahoma" pitchFamily="34" charset="0"/>
                <a:ea typeface="Tahoma" pitchFamily="34" charset="0"/>
                <a:cs typeface="Tahoma" pitchFamily="34" charset="0"/>
              </a:rPr>
              <a:t>Light travels as a transverse wave, in an up and down motion.</a:t>
            </a:r>
            <a:endParaRPr lang="en-US" sz="4400" dirty="0">
              <a:solidFill>
                <a:srgbClr val="FF0000"/>
              </a:solidFill>
              <a:latin typeface="Tahoma" pitchFamily="34" charset="0"/>
              <a:ea typeface="Tahoma" pitchFamily="34" charset="0"/>
              <a:cs typeface="Tahoma" pitchFamily="34" charset="0"/>
            </a:endParaRPr>
          </a:p>
        </p:txBody>
      </p:sp>
      <p:sp>
        <p:nvSpPr>
          <p:cNvPr id="11268" name="Rectangle 5"/>
          <p:cNvSpPr>
            <a:spLocks noChangeArrowheads="1"/>
          </p:cNvSpPr>
          <p:nvPr/>
        </p:nvSpPr>
        <p:spPr bwMode="auto">
          <a:xfrm>
            <a:off x="152400" y="5715000"/>
            <a:ext cx="876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rgbClr val="333333"/>
                </a:solidFill>
                <a:hlinkClick r:id="rId3"/>
              </a:rPr>
              <a:t>http://www.youtube.com/watch?v=UHcse1jJAto&amp;feature=player_detailpage#t=8</a:t>
            </a:r>
            <a:endParaRPr lang="en-US" altLang="en-US" dirty="0">
              <a:solidFill>
                <a:srgbClr val="333333"/>
              </a:solidFill>
            </a:endParaRPr>
          </a:p>
          <a:p>
            <a:pPr eaLnBrk="1" hangingPunct="1"/>
            <a:endParaRPr lang="en-US" altLang="en-US" dirty="0">
              <a:solidFill>
                <a:prstClr val="black"/>
              </a:solidFill>
            </a:endParaRPr>
          </a:p>
        </p:txBody>
      </p:sp>
      <p:pic>
        <p:nvPicPr>
          <p:cNvPr id="942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259" y="3638550"/>
            <a:ext cx="8283742"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982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300034" name="Content Placeholder 2"/>
          <p:cNvSpPr>
            <a:spLocks noGrp="1"/>
          </p:cNvSpPr>
          <p:nvPr>
            <p:ph idx="1"/>
          </p:nvPr>
        </p:nvSpPr>
        <p:spPr>
          <a:xfrm>
            <a:off x="678850" y="941388"/>
            <a:ext cx="9319381" cy="4525962"/>
          </a:xfrm>
        </p:spPr>
        <p:txBody>
          <a:bodyPr/>
          <a:lstStyle/>
          <a:p>
            <a:pPr marL="0" indent="0">
              <a:buFont typeface="Arial" pitchFamily="34" charset="0"/>
              <a:buNone/>
            </a:pPr>
            <a:r>
              <a:rPr lang="en-US" altLang="en-US" sz="8800" smtClean="0">
                <a:solidFill>
                  <a:srgbClr val="002060"/>
                </a:solidFill>
                <a:latin typeface="Aharoni" pitchFamily="2" charset="-79"/>
                <a:cs typeface="Aharoni" pitchFamily="2" charset="-79"/>
              </a:rPr>
              <a:t>How does light interact with matter?</a:t>
            </a:r>
          </a:p>
        </p:txBody>
      </p:sp>
    </p:spTree>
    <p:extLst>
      <p:ext uri="{BB962C8B-B14F-4D97-AF65-F5344CB8AC3E}">
        <p14:creationId xmlns:p14="http://schemas.microsoft.com/office/powerpoint/2010/main" val="3812963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161" y="2667000"/>
            <a:ext cx="9144001" cy="1676400"/>
          </a:xfrm>
        </p:spPr>
        <p:txBody>
          <a:bodyPr/>
          <a:lstStyle/>
          <a:p>
            <a:pPr>
              <a:defRPr/>
            </a:pPr>
            <a:r>
              <a:rPr lang="en-US" sz="4800" dirty="0" smtClean="0">
                <a:solidFill>
                  <a:schemeClr val="tx1">
                    <a:lumMod val="95000"/>
                    <a:lumOff val="5000"/>
                  </a:schemeClr>
                </a:solidFill>
              </a:rPr>
              <a:t>Light Waves</a:t>
            </a:r>
            <a:endParaRPr lang="en-US" sz="4800" dirty="0">
              <a:solidFill>
                <a:schemeClr val="tx1">
                  <a:lumMod val="95000"/>
                  <a:lumOff val="5000"/>
                </a:schemeClr>
              </a:solidFill>
            </a:endParaRPr>
          </a:p>
        </p:txBody>
      </p:sp>
    </p:spTree>
    <p:extLst>
      <p:ext uri="{BB962C8B-B14F-4D97-AF65-F5344CB8AC3E}">
        <p14:creationId xmlns:p14="http://schemas.microsoft.com/office/powerpoint/2010/main" val="4256774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61" name="Title 3"/>
          <p:cNvSpPr>
            <a:spLocks noGrp="1"/>
          </p:cNvSpPr>
          <p:nvPr>
            <p:ph type="title"/>
          </p:nvPr>
        </p:nvSpPr>
        <p:spPr/>
        <p:txBody>
          <a:bodyPr/>
          <a:lstStyle/>
          <a:p>
            <a:endParaRPr lang="en-US" altLang="en-US" dirty="0" smtClean="0"/>
          </a:p>
        </p:txBody>
      </p:sp>
      <p:sp>
        <p:nvSpPr>
          <p:cNvPr id="3" name="Content Placeholder 2"/>
          <p:cNvSpPr>
            <a:spLocks noGrp="1"/>
          </p:cNvSpPr>
          <p:nvPr>
            <p:ph idx="1"/>
          </p:nvPr>
        </p:nvSpPr>
        <p:spPr>
          <a:xfrm>
            <a:off x="228298" y="1676400"/>
            <a:ext cx="7086297" cy="2971800"/>
          </a:xfrm>
        </p:spPr>
        <p:txBody>
          <a:bodyPr>
            <a:normAutofit/>
          </a:bodyPr>
          <a:lstStyle/>
          <a:p>
            <a:pPr>
              <a:buFont typeface="Arial" pitchFamily="34" charset="0"/>
              <a:buNone/>
              <a:defRPr/>
            </a:pPr>
            <a:endParaRPr lang="en-US" dirty="0" smtClean="0"/>
          </a:p>
          <a:p>
            <a:pPr>
              <a:buFont typeface="Arial" pitchFamily="34" charset="0"/>
              <a:buNone/>
              <a:defRPr/>
            </a:pPr>
            <a:endParaRPr lang="en-US" dirty="0" smtClean="0"/>
          </a:p>
          <a:p>
            <a:pPr>
              <a:buFont typeface="Arial" pitchFamily="34" charset="0"/>
              <a:buNone/>
              <a:defRPr/>
            </a:pPr>
            <a:r>
              <a:rPr lang="en-US" dirty="0" smtClean="0"/>
              <a:t>	On a bright, sunny day – which bench would you rather sit on?  Black or White?</a:t>
            </a:r>
          </a:p>
          <a:p>
            <a:pPr>
              <a:buFont typeface="Arial" pitchFamily="34" charset="0"/>
              <a:buNone/>
              <a:defRPr/>
            </a:pPr>
            <a:endParaRPr lang="en-US" dirty="0" smtClean="0"/>
          </a:p>
          <a:p>
            <a:pPr>
              <a:buFont typeface="Arial" pitchFamily="34" charset="0"/>
              <a:buNone/>
              <a:defRPr/>
            </a:pPr>
            <a:r>
              <a:rPr lang="en-US" dirty="0" smtClean="0"/>
              <a:t>	Why??????</a:t>
            </a:r>
          </a:p>
          <a:p>
            <a:pPr>
              <a:buFont typeface="Arial" pitchFamily="34" charset="0"/>
              <a:buNone/>
              <a:defRPr/>
            </a:pPr>
            <a:endParaRPr lang="en-US" dirty="0" smtClean="0"/>
          </a:p>
          <a:p>
            <a:pPr>
              <a:defRPr/>
            </a:pPr>
            <a:endParaRPr lang="en-US" dirty="0"/>
          </a:p>
          <a:p>
            <a:pPr>
              <a:defRPr/>
            </a:pPr>
            <a:endParaRPr lang="en-US" dirty="0" smtClean="0"/>
          </a:p>
          <a:p>
            <a:pPr>
              <a:defRPr/>
            </a:pPr>
            <a:endParaRPr lang="en-US" dirty="0"/>
          </a:p>
          <a:p>
            <a:pPr marL="0" indent="0">
              <a:buFont typeface="Arial" pitchFamily="34" charset="0"/>
              <a:buNone/>
              <a:defRPr/>
            </a:pPr>
            <a:endParaRPr lang="en-US" dirty="0"/>
          </a:p>
        </p:txBody>
      </p:sp>
      <p:pic>
        <p:nvPicPr>
          <p:cNvPr id="301059" name="Picture 2" descr="White Bench — Stock Photo © Carlos Caetano #58753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1429" y="914400"/>
            <a:ext cx="224820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0" name="Picture 4" descr="http://ts4.mm.bing.net/th?id=H.4547980729516415&amp;pid=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8952" y="4343449"/>
            <a:ext cx="3091846"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307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itle 1"/>
          <p:cNvSpPr>
            <a:spLocks noGrp="1"/>
          </p:cNvSpPr>
          <p:nvPr>
            <p:ph type="title"/>
          </p:nvPr>
        </p:nvSpPr>
        <p:spPr>
          <a:xfrm>
            <a:off x="609605" y="3886200"/>
            <a:ext cx="8230810" cy="1143000"/>
          </a:xfrm>
        </p:spPr>
        <p:txBody>
          <a:bodyPr>
            <a:normAutofit fontScale="90000"/>
          </a:bodyPr>
          <a:lstStyle/>
          <a:p>
            <a:pPr algn="l"/>
            <a:r>
              <a:rPr lang="en-US" altLang="en-US" dirty="0" smtClean="0"/>
              <a:t>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t>
            </a:r>
            <a:br>
              <a:rPr lang="en-US" altLang="en-US" dirty="0" smtClean="0"/>
            </a:br>
            <a:r>
              <a:rPr lang="en-US" altLang="en-US" b="1" u="sng" dirty="0" smtClean="0">
                <a:solidFill>
                  <a:srgbClr val="FF0066"/>
                </a:solidFill>
              </a:rPr>
              <a:t/>
            </a:r>
            <a:br>
              <a:rPr lang="en-US" altLang="en-US" b="1" u="sng" dirty="0" smtClean="0">
                <a:solidFill>
                  <a:srgbClr val="FF0066"/>
                </a:solidFill>
              </a:rPr>
            </a:br>
            <a:r>
              <a:rPr lang="en-US" altLang="en-US" dirty="0" smtClean="0"/>
              <a:t/>
            </a:r>
            <a:br>
              <a:rPr lang="en-US" altLang="en-US" dirty="0" smtClean="0"/>
            </a:br>
            <a:r>
              <a:rPr lang="en-US" altLang="en-US" dirty="0" smtClean="0"/>
              <a:t>All waves can be deflected, distorted or </a:t>
            </a:r>
            <a:r>
              <a:rPr lang="en-US" altLang="en-US" dirty="0" smtClean="0">
                <a:solidFill>
                  <a:srgbClr val="7030A0"/>
                </a:solidFill>
              </a:rPr>
              <a:t>changed</a:t>
            </a:r>
            <a:r>
              <a:rPr lang="en-US" altLang="en-US" dirty="0" smtClean="0"/>
              <a:t> when they come in contact with a boundary.</a:t>
            </a:r>
            <a:br>
              <a:rPr lang="en-US" altLang="en-US" dirty="0" smtClean="0"/>
            </a:br>
            <a:r>
              <a:rPr lang="en-US" altLang="en-US" dirty="0" smtClean="0"/>
              <a:t> </a:t>
            </a:r>
            <a:br>
              <a:rPr lang="en-US" altLang="en-US" dirty="0" smtClean="0"/>
            </a:br>
            <a:endParaRPr lang="en-US" altLang="en-US" dirty="0" smtClean="0"/>
          </a:p>
        </p:txBody>
      </p:sp>
      <p:sp>
        <p:nvSpPr>
          <p:cNvPr id="2" name="Rectangle 1"/>
          <p:cNvSpPr/>
          <p:nvPr/>
        </p:nvSpPr>
        <p:spPr>
          <a:xfrm>
            <a:off x="2130274" y="223887"/>
            <a:ext cx="5707440" cy="769937"/>
          </a:xfrm>
          <a:prstGeom prst="rect">
            <a:avLst/>
          </a:prstGeom>
        </p:spPr>
        <p:txBody>
          <a:bodyPr>
            <a:spAutoFit/>
          </a:bodyPr>
          <a:lstStyle/>
          <a:p>
            <a:pPr defTabSz="455613">
              <a:defRPr/>
            </a:pPr>
            <a:r>
              <a:rPr lang="en-US" altLang="en-US" sz="4400" b="1" u="sng" dirty="0">
                <a:solidFill>
                  <a:srgbClr val="7030A0"/>
                </a:solidFill>
                <a:latin typeface="Calibri"/>
                <a:ea typeface="MS PGothic" pitchFamily="34" charset="-128"/>
              </a:rPr>
              <a:t>WAVE DISTURBANCES</a:t>
            </a:r>
            <a:endParaRPr lang="en-US" dirty="0">
              <a:solidFill>
                <a:srgbClr val="7030A0"/>
              </a:solidFill>
              <a:latin typeface="Arial" pitchFamily="34" charset="0"/>
              <a:ea typeface="MS PGothic" pitchFamily="34" charset="-128"/>
            </a:endParaRPr>
          </a:p>
        </p:txBody>
      </p:sp>
      <p:pic>
        <p:nvPicPr>
          <p:cNvPr id="302084" name="Picture 4" descr="http://www.sabistyle.com.au/blog/wp-content/uploads/2010/10/Rainbow-refraction-of-ligh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690" y="4337099"/>
            <a:ext cx="2848429"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085" name="Picture 2" descr="https://sp.yimg.com/ib/th?id=HN.608041561257479805&amp;pid=15.1&amp;P=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6286" y="4337050"/>
            <a:ext cx="2721429"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545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36" y="1476375"/>
            <a:ext cx="9144000" cy="1143000"/>
          </a:xfrm>
        </p:spPr>
        <p:txBody>
          <a:bodyPr>
            <a:normAutofit fontScale="90000"/>
          </a:bodyPr>
          <a:lstStyle/>
          <a:p>
            <a:pPr algn="l">
              <a:defRPr/>
            </a:pPr>
            <a:r>
              <a:rPr lang="en-US" sz="4000" dirty="0" smtClean="0"/>
              <a:t>When light interacts with matter it is either:</a:t>
            </a:r>
            <a:r>
              <a:rPr lang="en-US" dirty="0" smtClean="0"/>
              <a:t/>
            </a:r>
            <a:br>
              <a:rPr lang="en-US" dirty="0" smtClean="0"/>
            </a:br>
            <a:endParaRPr lang="en-US" dirty="0"/>
          </a:p>
        </p:txBody>
      </p:sp>
      <p:sp>
        <p:nvSpPr>
          <p:cNvPr id="3" name="Content Placeholder 2"/>
          <p:cNvSpPr>
            <a:spLocks noGrp="1"/>
          </p:cNvSpPr>
          <p:nvPr>
            <p:ph idx="1"/>
          </p:nvPr>
        </p:nvSpPr>
        <p:spPr>
          <a:xfrm>
            <a:off x="456605" y="2333625"/>
            <a:ext cx="8230810" cy="762000"/>
          </a:xfrm>
        </p:spPr>
        <p:txBody>
          <a:bodyPr/>
          <a:lstStyle/>
          <a:p>
            <a:r>
              <a:rPr lang="en-US" altLang="en-US" sz="3600" smtClean="0"/>
              <a:t>absorbed</a:t>
            </a:r>
          </a:p>
        </p:txBody>
      </p:sp>
      <p:sp>
        <p:nvSpPr>
          <p:cNvPr id="4" name="Rectangle 3"/>
          <p:cNvSpPr/>
          <p:nvPr/>
        </p:nvSpPr>
        <p:spPr>
          <a:xfrm>
            <a:off x="2130274" y="223887"/>
            <a:ext cx="5707440" cy="769937"/>
          </a:xfrm>
          <a:prstGeom prst="rect">
            <a:avLst/>
          </a:prstGeom>
        </p:spPr>
        <p:txBody>
          <a:bodyPr>
            <a:spAutoFit/>
          </a:bodyPr>
          <a:lstStyle/>
          <a:p>
            <a:pPr defTabSz="455613">
              <a:defRPr/>
            </a:pPr>
            <a:r>
              <a:rPr lang="en-US" altLang="en-US" sz="4400" b="1" u="sng" dirty="0">
                <a:solidFill>
                  <a:srgbClr val="7030A0"/>
                </a:solidFill>
                <a:latin typeface="Calibri"/>
                <a:ea typeface="MS PGothic" pitchFamily="34" charset="-128"/>
              </a:rPr>
              <a:t>WAVE DISTURBANCES</a:t>
            </a:r>
            <a:endParaRPr lang="en-US" dirty="0">
              <a:solidFill>
                <a:srgbClr val="7030A0"/>
              </a:solidFill>
              <a:latin typeface="Arial" pitchFamily="34" charset="0"/>
              <a:ea typeface="MS PGothic" pitchFamily="34" charset="-128"/>
            </a:endParaRPr>
          </a:p>
        </p:txBody>
      </p:sp>
    </p:spTree>
    <p:extLst>
      <p:ext uri="{BB962C8B-B14F-4D97-AF65-F5344CB8AC3E}">
        <p14:creationId xmlns:p14="http://schemas.microsoft.com/office/powerpoint/2010/main" val="3005955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itle 1"/>
          <p:cNvSpPr>
            <a:spLocks noGrp="1"/>
          </p:cNvSpPr>
          <p:nvPr>
            <p:ph type="title"/>
          </p:nvPr>
        </p:nvSpPr>
        <p:spPr>
          <a:xfrm>
            <a:off x="90714" y="6096000"/>
            <a:ext cx="9053286" cy="1143000"/>
          </a:xfrm>
        </p:spPr>
        <p:txBody>
          <a:bodyPr>
            <a:normAutofit fontScale="90000"/>
          </a:bodyPr>
          <a:lstStyle/>
          <a:p>
            <a:pPr algn="l"/>
            <a:r>
              <a:rPr lang="en-US" altLang="en-US" dirty="0" smtClean="0"/>
              <a:t/>
            </a:r>
            <a:br>
              <a:rPr lang="en-US" altLang="en-US" dirty="0" smtClean="0"/>
            </a:br>
            <a:r>
              <a:rPr lang="en-US" altLang="en-US" dirty="0" smtClean="0"/>
              <a:t> </a:t>
            </a:r>
            <a:br>
              <a:rPr lang="en-US" altLang="en-US" dirty="0" smtClean="0"/>
            </a:br>
            <a:r>
              <a:rPr lang="en-US" altLang="en-US" b="1" u="sng" dirty="0" smtClean="0">
                <a:solidFill>
                  <a:srgbClr val="FF0000"/>
                </a:solidFill>
              </a:rPr>
              <a:t>Absorption</a:t>
            </a:r>
            <a:r>
              <a:rPr lang="en-US" altLang="en-US" dirty="0" smtClean="0">
                <a:solidFill>
                  <a:srgbClr val="FF0000"/>
                </a:solidFill>
              </a:rPr>
              <a:t>: Occurs when light waves transfer energy to particles of matter.</a:t>
            </a:r>
            <a:r>
              <a:rPr lang="en-US" altLang="en-US" dirty="0" smtClean="0"/>
              <a:t> </a:t>
            </a:r>
            <a:r>
              <a:rPr lang="en-US" altLang="en-US" dirty="0" smtClean="0">
                <a:solidFill>
                  <a:srgbClr val="FF0000"/>
                </a:solidFill>
              </a:rPr>
              <a:t/>
            </a:r>
            <a:br>
              <a:rPr lang="en-US" altLang="en-US" dirty="0" smtClean="0">
                <a:solidFill>
                  <a:srgbClr val="FF0000"/>
                </a:solidFill>
              </a:rPr>
            </a:br>
            <a:r>
              <a:rPr lang="en-US" altLang="en-US" dirty="0" smtClean="0">
                <a:solidFill>
                  <a:srgbClr val="FF0000"/>
                </a:solidFill>
              </a:rPr>
              <a:t/>
            </a:r>
            <a:br>
              <a:rPr lang="en-US" altLang="en-US" dirty="0" smtClean="0">
                <a:solidFill>
                  <a:srgbClr val="FF0000"/>
                </a:solidFill>
              </a:rPr>
            </a:br>
            <a:r>
              <a:rPr lang="en-US" altLang="en-US" dirty="0" smtClean="0">
                <a:solidFill>
                  <a:srgbClr val="FF0000"/>
                </a:solidFill>
              </a:rPr>
              <a:t/>
            </a:r>
            <a:br>
              <a:rPr lang="en-US" altLang="en-US" dirty="0" smtClean="0">
                <a:solidFill>
                  <a:srgbClr val="FF0000"/>
                </a:solidFill>
              </a:rPr>
            </a:br>
            <a:r>
              <a:rPr lang="en-US" altLang="en-US" dirty="0" smtClean="0">
                <a:solidFill>
                  <a:srgbClr val="FF0000"/>
                </a:solidFill>
              </a:rPr>
              <a:t/>
            </a:r>
            <a:br>
              <a:rPr lang="en-US" altLang="en-US" dirty="0" smtClean="0">
                <a:solidFill>
                  <a:srgbClr val="FF0000"/>
                </a:solidFill>
              </a:rPr>
            </a:br>
            <a:r>
              <a:rPr lang="en-US" altLang="en-US" dirty="0" smtClean="0">
                <a:solidFill>
                  <a:srgbClr val="FF0000"/>
                </a:solidFill>
              </a:rPr>
              <a:t/>
            </a:r>
            <a:br>
              <a:rPr lang="en-US" altLang="en-US" dirty="0" smtClean="0">
                <a:solidFill>
                  <a:srgbClr val="FF0000"/>
                </a:solidFill>
              </a:rPr>
            </a:br>
            <a:r>
              <a:rPr lang="en-US" altLang="en-US" dirty="0" smtClean="0"/>
              <a:t/>
            </a:r>
            <a:br>
              <a:rPr lang="en-US" altLang="en-US" dirty="0" smtClean="0"/>
            </a:br>
            <a:r>
              <a:rPr lang="en-US" altLang="en-US" dirty="0" smtClean="0"/>
              <a:t/>
            </a:r>
            <a:br>
              <a:rPr lang="en-US" altLang="en-US" dirty="0" smtClean="0"/>
            </a:br>
            <a:r>
              <a:rPr lang="en-US" altLang="en-US" dirty="0" smtClean="0"/>
              <a:t> </a:t>
            </a:r>
            <a:br>
              <a:rPr lang="en-US" altLang="en-US" dirty="0" smtClean="0"/>
            </a:br>
            <a:endParaRPr lang="en-US" altLang="en-US" dirty="0" smtClean="0"/>
          </a:p>
        </p:txBody>
      </p:sp>
      <p:sp>
        <p:nvSpPr>
          <p:cNvPr id="304131" name="AutoShape 2" descr="data:image/jpeg;base64,/9j/4AAQSkZJRgABAQAAAQABAAD/2wCEAAkGBxAPDA8NDA8PDQwMDQ0NDQ0NDw8NDA0NFBEWFhQRFBQYHCggGBolHBQUITEhJSkrLi4uFx8zRDMsNygtLisBCgoKDgwOFA8PFCwcFBwsLCwsLCwsLCwsLCwsLCwsLCwsLCwsLCwsLCwsLCwsLCwsLCwsLCwsLCwsLCwsLCwsLP/AABEIAMIBAwMBIgACEQEDEQH/xAAcAAADAQEBAQEBAAAAAAAAAAAAAQIDBAUGBwj/xAAvEAEAAgECAwcDBAIDAAAAAAAAAQIDERIEE1EFBhQxYZGhISJBB0JScRVyFiMy/8QAFwEBAQEBAAAAAAAAAAAAAAAAAAECA//EABoRAQEBAQADAAAAAAAAAAAAAAARARICIWH/2gAMAwEAAhEDEQA/APxc0xKkbGg0MwLQaKAROhmYRIUAiQsBEhWg0WkSFaHoJEhWg2lIkK2jaCQraNoJCto2gkK2jaCSVtG1USStC0QTJL0LRRAVoAKIMBlowW4blgoI5kHvhIKNPMjqOZHUFBO+OsHFo6x7goDUAYAAAwAAAAA1CBgCBgCAAAAaAQMhCKT0JQgNAIkASjSSkyt5NMpgSIEshIstFlCAAAwAGp7p6z7yQA989Z95PmW6ykAvm26yOdbr8QgINOfbr8H4i3p7MiBt4m3ofiZ6QxJSujxM9IHifT5c5hXR4n0+R4mOny5gDq8THSR4mOk/DlAOvxEeo58erlAV1c6BzYco1CunmQblNfSV0CQJZbSm3kpNmtZISIKWQJmFLy1/LQxBgQgAikYAAAAAAAAAAAAAABAwBAAAAAAAAAAHULAWTGtSmykT5rrJpMoQEtKzrVnZWNoxMwlrerOYKEStCQIGAIGIgBqRgCBgCAAAAAAAgCMKEDIAAAAAQdRWNMmLoRPmpK6gOsfUl4kGtuDycqM2y3JnJOKMmn2c2Kxaaa9dJiWdafV/Rn6WcDwv/HuGx8RTFktntm4i1bRW1vuyXilpj/XR7PEdzezcn18PijXpWITdmrH8vzVjaj+lM/6fdnz5Yax/UQ4c36d8BpP/AE1TpY/nbQph+0cd3A4Wtp0x/T+3mZu5HDR5U+ZO8SPykP0vJ3PwR+z5ljfupgj9kfK9YR+daCH31+7OGP2Qyt3exfwj2OsSPhpGj7O3YWP+MeyJ7GpH7Y9jrCa+P0Gj67/E0/jHsU9k1/jHstwj5LaNr6m/ZlejG3Z8dC4R85tGyXvzwMdBHBR0LhHg7JHLl708HHRFuFjoUjxOXI5cvYnho6Jnh46FI8nZJbHqWwIthKPO2Da7bYkTjKOTabp5YCJTKkSuLoRCpI1BJ1lMgHqdi9uZ+Evv4fJamv8A6rrOy39w/TO7v6lTeYrn+y/l5/bP9Px6JaRZrnPLPpmv6S4TvNW+n3eb0J7Ti0axL+duyO38mG0brTNY933vZneat6xpbp+XDfGNV93xvERb6vLzZYeV/ltfz8sbcZE+Usxa77zqyvVy14lU51Bkq5r0hrORnawOe+KGF8TrvZheQc3KgWxNk3lUct8UML4nXaWcg47YEThdkwiag5ZxMr4XbMM7QDz74mVsb0LUYXqo4rUZ2o7JoztUHFajKaOy1WVqqjm2hrtMo85KpQ3holJ2I1AUmUgR1kpC56RerXBxFqTrWdGANV73C9tW8pl6/D9ra/l8Xq3w8RMMwr7zD2hr+XTXjHxnDcc9LBxmv5Zivpa8S05zw8fEuqmdB6NsjOb6uaeITz0V2Tb6Mb3Yc5E5AazZE2YzkTORRtuEWYb1VsC7M5ObImUCmWV1zKJEZTDK1W8s7Qqua8MrQ6MjC0KjEKmCVHlSlUpaxdKxCQIRSa5r9kT6gzAIDBGBgAFUvo7MHE+rhESD3sPFOvHxXq+dxZnZjzs7g9qOK9VRxDyYyrrlSK9WM5895sZj5oO+cpcxxRlVGQg7IyLrkcUZFRkB28wbnJzFcxFbTdE2ZTdM3Ea2sibIm6Nwp2ZWOZRaVREhMhUeVZKrJbNISBKBNcf1rMMV47fUMRJKv5pAAAQGRigAAF0yaMwDsplaVyOGtmlbg7q5Fxkcdbri6DrjIvmOSLLi6Dqi64u5IuuLg6YuqMjli5xcHVNym7DcJsg0m43MZsNwNJsztYpsmZVRuCNQI8+SElLYQkBApEFIBdkLjyRKAIyUMAAAAAAAA9SAi62aVswVFgdEWXFnNFlxYV0xY4uwix7kHRFj3MIsrcDfcNzGLHuBruGrLcNwNNSmUbimwK1NnqAcZSZS0AjJAAAF1KShUgkACAACgAAYBAAZADAEESqJSBWsScSyiVRIjWJNnEnEitThnEnqC9QjUagopTqNQMJ1Mg5ykBQEAgAABwcgAQAEAgwBGAKRgACMARgCEDAA4IAuDABQMIoIwoCMAQAB/9k="/>
          <p:cNvSpPr>
            <a:spLocks noChangeAspect="1" noChangeArrowheads="1"/>
          </p:cNvSpPr>
          <p:nvPr/>
        </p:nvSpPr>
        <p:spPr bwMode="auto">
          <a:xfrm>
            <a:off x="0" y="-144463"/>
            <a:ext cx="290286"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endParaRPr lang="en-US" altLang="en-US" sz="1800" smtClean="0">
              <a:solidFill>
                <a:prstClr val="black"/>
              </a:solidFill>
              <a:latin typeface="Arial" pitchFamily="34" charset="0"/>
              <a:ea typeface="MS PGothic" pitchFamily="34" charset="-128"/>
            </a:endParaRPr>
          </a:p>
        </p:txBody>
      </p:sp>
      <p:sp>
        <p:nvSpPr>
          <p:cNvPr id="304132" name="AutoShape 5" descr="data:image/jpeg;base64,/9j/4AAQSkZJRgABAQAAAQABAAD/2wCEAAkGBxQTEhUSExQVFhQXFhgYFxgYGR0XGBwVFBYWGBwYHRgYHSggGBolHRgVIT0hJykrLjAwFx8zODMsNygtLisBCgoKDg0OGxAQGiwkHyQsLCwsNSwsLC0sNCwsLiwsNCwsLSwsLCwsLCwsNCwsLCwsLCwsLSwsLCwsLCwsLCwsLP/AABEIAJEAoAMBEQACEQEDEQH/xAAcAAACAwEBAQEAAAAAAAAAAAAAAwQFBgIHAQj/xABHEAACAQIDBAQKBwQIBwAAAAABAgMAEQQhMQUGEkETUWGyFCIyMzRxcnOR0QcjQoGSsdJDUqHhFkRTYpPBwvAVFzVUY4KD/8QAGgEBAAMBAQEAAAAAAAAAAAAAAAECAwQFBv/EADERAAIBAwMBBgUDBQEAAAAAAAABAgMREgQhMUEFEzJRYYEiobHR8FJxwTNCgpHhJP/aAAwDAQACEQMRAD8A8XxvnH9tu8aATQBQBQBQBQBQBQBQBQBQBQBQBQBQBQBQBQBQE3YvpEHvo++tAIxvnH9tu8aATQBQG2+iJAcc4bTwaa5tewsM7c7V4/bba0yt+qJrR8XsaeDd3D4jBbNwsc5khfFS3l6PomICyMVCsTY3Fte2vOlrK1HU160oWkoLa91yl6GmCcUiuwO6+BnOElEbwpiWxEHRmQsVlivwScRAPIgjS5FdFTXaml3kG1Jwxle3KfK+xChFtC9t7kQYbC+ENxFo4Cso4v66WjCjLQWdstPFqdP2nVrV+7XWV1t/Zv8Ab5kSpJRv+XKvdSO+ytp5XN8PbK51krp1rtraH+X8FY+CRcbvbEXEYHAQzGXo2xkwdV5BUc30uumZ7a5NVqXR1NadO11BWfui0Y3ik/MtN14MJHisNHDHEsjJiHmCO0xUBQEAkfkQWNragVz6yWonQnKo20nFRurX332Xl5l4KOSSON2ti4NJ8NMkDBZ8DLLwNJxhWjyOZXxiQeoW1FTq9TqJUpwlPwzSula9/fp8yIRimnboYjcfaaQ7ThkVeGJpeDgJ4rJKeEAsQL2uM7cq9ntChKpo5Rbu0r39Vv8AMxg0po9Nw+7EPRrsyw48PNHiiTzifESgg+qMKP8A37K+cnrqmT1XSScPdRX8/Q6FBeHy3KGPYeFxcsEkqu8m0pMSySK/D0CxW4BwAWfJlBv1V2vVV9PCcYNJUVFNNeJvnfoUxjJ3fW47dPY2Ew8+y2CM2IxAZi3FeMCMSBiBz4rjsHDeq67UaitT1CbShFpcb72+hMIpOPmytbc7CRTYWOZuJJI5pHmVz0bSobdFdQeCNSRd9cxpz6F2jXqU6kqas04pK26T678t9EV7uKaTM3vzsRcNLH0aqI5Yw68EvTIcyCUewPDlzua9Ds/UuvB5PdOzusX7oznGz2M1XoFAoCbsX0iD30ffWgEY3zj+23eNAJoAoCXszacuHcvC5RipQkW8ltRmOdZVaNOrHGorrn3JTa4GxbcxCxxRLKwSJzJGBlwub3YHW+Z+NVempOUpuO8lZ+qGTG4/ePFTSRyyzMzxG8ZyHCbhrgAWvcA6Z2qtPR0KUJQhFJPn1Jc5PdsXi9uYiVHjklZkeTpXBtYyEW4jl1AZaVaGmpQkpRik0rL9iHJtWO9ibx4nCcfg0zRcduKwGfDe2oPWfjVdRo6Got3sb24JjNx4LbZe/mJSZZZmM4Us3Cx4CHdOAurKMmt2Edlc1XsqhKm4U1jxx5J3t+xZVGndkzbf0kYiZY1i4oyjMwkdxLL4ylSobgUBbHS3V1Vjp+xqVNtzs7q1krLm/m9/cmVVtbGew+8mKQwskzKYFKREW8VG1XTMeu9d8tHQkpKUE8nd+rKKTRAxeKeR2ldrux4mbS568tK3hCMIqEVsiG7lm29WMMrzmd+lkTo3bK5j/d0tauZaHTqCp4Kyd0vXzJzle9xez95MVBEYYp3SM3uot9oWNiRdb9lqtV0dCrNVJwTf5/sKckrJnyHeLEq0LLMwbDqVhNh4inUDL86S0dCSmnHx+L1GTOsDvLioVRIp2VY2ZkAtYFwQ3LMG5yOVRU0VCpJynFNuyftwFOS6kbau1psS4eeQuwAUE2FlHIAAACtKNCnRjjTVkQ5N8kKtiAoCbsX0iD30ffWgEY3zj+23eNAfI4+LTWgFEUB0ludAfZYiuv3UBwKAa0WXENOfZQCqAZEgOXOgOGUg2ORoD5QBQBQBQBQBQBQBQBQE3YvpEHvo++tAIxvnH9tu8aAUrWzGtAWkcAxC+LYSgafvCqN488Aq2UgkEEEag5H4VcE3BTKR0cnknRuo1V35QFY/AtE3C2h0PIikZKXAOMNOUN9RzHWKlq4JeMwA4elizTmOant7Kqpb2YK4VcFphVWccBIEg8k8j2VRvHcFdNCyMVYEEag1dO+6BxQBQBQBQBQBQBQBQE3YvpEHvo++tAIxvnH9tu8aATQHcMpUhlNiNDRq+zBp0wqbQQlLLikGa6Bx2X5/PPlXJKboPfw/Qta5l5IypKsCGBsQRYgjkQdK6001dFS82LtCN18GxJ+rPkPzQ+vqrCrCSecOSUQ9u7Gkw0nA4upzRx5LDs7eypo1o1VdBqwvZW0mhe4HEp8pToR86vUhmrEJlntrYY6MYrDeNAc2AzMZ7eoflWFOv8Xdz2f1LNdUZ8G2YyPKuoqafAcGOXonITEKPEbQOOo1yVG6HxLePUstzO4zCPE5jkUq6mxB/wB5jtrphNTWUXsVatsJqwCgCgCgCgCgCgJuxfSIPfR99aARjfOP7bd40AmgCgG4XEvG4dGKspuCKiUVJWfA4PQlwUW2YS8XDHtCJbsmQWZRzF+fbyvY8jXgTr1OzaqU1elJ8/pf5/w3UVUW3J53PCyMUdSrKbMrAggjUEHMGvfTTV07owNlultyGZPAMefqWyjlORjbQXY6DTM6c8tPK19CtT/9GmXxLleZrCSe0ik3s3blwM/RSZgi8bjyXXrHb2V1aHW09XSVSHuvJlZwcHZhuvvC+Ek4rccTZSRnQjsvzq+q0yrwtw+jIjKzL3e7dOPoRtDAnjwr5uo1iPO41C9nL1V5+g7Qm6j0upVprh/qX3+pecFbKPBiUYgggkEZgjIg9d69lq6szI9E2Q0O2IvB5mWLHIv1UmgkH7p6z2feOYrwdVOr2dPvYLKk/EvL1N4pVFZ8mD2ls+SCRoZUKSKbFT+faO2vapVYVYqcHdMxaadmRq0ICgCgCgCgCgJuxfSIPfR99aARjfOP7bd40AmgCgCgJGAxskMiyxOUdTdWGoP+Y7KpUpxqxcJq6ZKbW6PQcUkW24ukThi2jGvjposqjmL/AJ3yvY5WI82lGWieD3g+PQvJ5bnnM0TIxRgVZTYgixBHIg6GvVTvwZm23a3jixEP/Dton6r9hMfKibQAsfs6Z8swctPNq6R0qnf0Oeq6M0UrqzM5vLu/LgpjFKLg5o48l16x8uVdtGrGrHJFCXudvXJgZCR48L5SxHRhpcX0a3yNYazRQ1KV9pLhkxm4lnvfuxH0Yx+BPHhXzZRrEeYtqF7OXqqNNXl/Tq+JfMSS5RjY5CpDKSCDcEGxBGhBGhrsaUlZ8FT0bC46LbUQgxBWPHxr9VLoJR+63blp945ivKjRlopXp703yvI0cs1vyef7QwMkMjRSqUdTYg/n2jtr1YyUldGZHqQFAFAFAFATdi+kQe+j760AjG+cf227xoCVsTZD4qQxxlQQpbxjYWHqFAXD7i4gfai+J+VWxIuIfc+cfaj+J+VMWRkhTbrTD7UfxPypixkjrCbHxELrJG6q6m6sCbg/Cqyp5Kz4GSNdtTZ0W0lV3ZIMYBZj+zkt/n/HPnlWMacqW3KIyMjtHdOeFuB+C5FwQSQR1g2reO+6JzRpNiz9JB4FjyGiHmZRm8beu2a/zBy0xnQcZZw56kZlRtXcWWIGRJI5Yv3lOefWM/zrSLuM0O3UnxODkJHA8T5SRk5MOsZZNVaunVRepOSJ+1tx452MuBkQA5mJzYqeodQ7P41EXJbTIzS5M2u7c6tcMqsp5MQQwPWBkQa2xuTkjaz4IbQgVMWyR4pMkmXRl6mGX+8xrauZUZUnePBDkZjGbh4mM5tEQdCCbG33ZVvH4hmhS7kYg/aj+J+VWxZOSHJuBiT9qL8R/TU4MZIfH9G2LP2ofxH9NMGMkZ/eDYsmEl6GUqW4Q3im4s1+sDqqrViU7iti+kQe+j761BIjG+cf227xoDRfR41sS3uz+YqUQzd4iatEUIE0lSQQ5ZKEEZ2oBLmgNRj8EmJ6FlmRVEapYm7cXVa+ulZw25KXsZzHYUxSNGTcqdR8a0LJ3Vy52GFfDTRcao7MD42Xi2HyNZy8SZD5I20dldEqsHDq1xcdY/Or8iMr7DNguqzIzGwB16iQbVWavEl8FlPsm5d+kUm5aw6rk1KexTO2xBjSrGpfLCHijAYDhve/XWa2kzNuzAYbhNq0W5aMronYeGrElrhcPUknj30wJbaFv/DH/qrGp4i8eDLbF9Ig99H31qhYRjfOP7bd40BebjNbEH2D+Yq0eSJcG0mkq5mQpXqSCM7UAhjQHBoCRs/EdHKkhF+E3tRkNXRpzh48RC7xxgOxyLHO4535eqpXBjdxe7M1JhyrFWFiNRUGyae5pdlYmOURxtHcopzOY5cus5URlNOO6ZBx+BKOTYBSTw20t1UZpCSaJOzMQqB1ZbhgNMtL/OosJxb4LLGYPQqoFhnarWM6c97M5w8dQbssdc7VKRzSvFrcssHGDmKsbqSaui4gitViTw76Zv8AqP8A8Y/9Vc9TxGkeDJbF9Ig99H31qhYRjfOP7bd40BI2PtEwPxheLIi17a1KdiGi2fe1j+yH4j8qnMjAU287f2Y/F/KmYwFneJv7Mfi/lTMjA5/pAf3B8f5UzYwD/j5/cHx/lU5sYB/SA/2Y+P8AKozYwH4beqRCCqgEf3svgRapzYdNMZit7nkbiaNb5XsbafdTMiNNJWRym9bDSMfiPyqM2TgiW+/UjKFaJSBp42f8BU5sqqSTujlN9GH7Ffxn5UzL4kqH6QnX9iv4z+mmbKOjFjE+kZh/V1/Gf00zL4khPpPYf1Zf8Q/pqe8IcEyRhvpYZL2wi/4p/RU956ERpqPBK/5zP/2if4p/RTvfQtgYffDeE47EeEGMRngVOENxeTfO5A66pJ3dyUrEHYvpEHvo++tVJEY3zj+23eNAJoAoAoAoAoAoAoAoAoAoAoAoAoAoAoAoAoAoCbsX0iD30ffWgEY3zj+23eNAJoAoAoAoAoAoAoAoAoAoAoAoAoAoAoAoAoAoCbsX0iD30ffWgEY3zj+23eNAJoAoAoAoAoC33W2aJ8QFZGeNFaSRUNmZUF+EHkSeEX7aAvZtzoleSFpTHJ4YIIWK8QZZEDRcQBHACCpLZkcWhzsBW/0VY4VcQrszMQAgS6Al+DhMgbxXvqGUDtoBo3TVmsmJUqplSVyjKEkgUMwAuS6kXs2RPCbgZXAWu7cZjL+EG/RtMq9FmYEbhZieOwktmEzB04hQEmbdRWmxEUL3EWJSLjcEEIY8XI54VJ4rLBe+psMhegELuxGUafwgjDCISh+iPSEGYQlei47Bg/8Aet20BS7VwJgmeFiCUa1xoRyOfWLUBEoAoAoAoAoCbsX0iD30ffWgEY3zj+23eNAJoAoAoAoAoCRhsa8auqNwiQBWtqQGDWB1GYGlAWcO9eKUL46tw8PCWjRirRjhSQEi/SKNG1oCOu3phF0IKAcIQuEUSGMG/AZALlb59fK9sqAbi95sRIbllB+s4uGNF4mmAEjtYZuwVc+zlQDJ95XMCQIqqFi6Jm4VLlSxYgPa4U5ZdnaaAU+8uILlwyqzPHIxVFHFJEsih2FrMSJZLjRuLMGgF4vbszq6XVY3RUKIiqgRXEgCgDLxxe+p50BCxuLeV2kkN3bMmwGdraDLlQCaAKAKAKAKAm7F9Ig99H31oBGN84/tt3jQCaAKAKAKAKAKAKA6jjLGwFzQDPBHuRwm41oD4MM+XinxtO35UB98FexPCfF17LUAsRk6DW/8NaA5oBggYrxBTbroDkIb8Nje9rc76WoBi4RzaynM8I7Te1viDQCmQi1xqLj1HnQAVNgeR0+6gJmxfSIPfR99aAj40/WP7bd40Am9AF6AL0AXoAvQBegC9ASMHiOA31BBB686AeuOS9yrZABMxcHPM31Ivl1UB88OWxFj4wAbT7KlRw/G9AJlxIPFYeVwjM/ZUaHtPi/CgPseLsoWw0bkCfG6iRcfdQEldqAG/CTrqdL28UdSgXAH940Avw8WOWdzw6WXO4sbcQ9QNqAau0lGYVr8QOo06TpPjyoBMG0eFbZ3CMAb/aLcQP3UB1NtANxZEXvYA5WIAsesAgkes0B0+07kkg+XxXvn5XEBnqAOXq6qA62fMGxcLAW+ti530deugP0S2p9Z/M0B8oAoAoAoAoAoAoD7QHygCgCgCgCgCgCgCgCgAUB3hvLX2l/MUB//2Q=="/>
          <p:cNvSpPr>
            <a:spLocks noChangeAspect="1" noChangeArrowheads="1"/>
          </p:cNvSpPr>
          <p:nvPr/>
        </p:nvSpPr>
        <p:spPr bwMode="auto">
          <a:xfrm>
            <a:off x="145143" y="7938"/>
            <a:ext cx="29028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endParaRPr lang="en-US" altLang="en-US" sz="1800" smtClean="0">
              <a:solidFill>
                <a:prstClr val="black"/>
              </a:solidFill>
              <a:latin typeface="Arial" pitchFamily="34" charset="0"/>
              <a:ea typeface="MS PGothic" pitchFamily="34" charset="-128"/>
            </a:endParaRPr>
          </a:p>
        </p:txBody>
      </p:sp>
      <p:pic>
        <p:nvPicPr>
          <p:cNvPr id="30413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453" y="2081213"/>
            <a:ext cx="3438071"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134" name="Picture 8" descr="https://encrypted-tbn3.gstatic.com/images?q=tbn:ANd9GcT32Szoxc5cXmFbFwUwtIF_6a6cXxeK5nGKLI1T6ZAkdM-Rz4g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5676" y="1981202"/>
            <a:ext cx="4133548"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4135" name="Rectangle 1"/>
          <p:cNvSpPr>
            <a:spLocks noChangeArrowheads="1"/>
          </p:cNvSpPr>
          <p:nvPr/>
        </p:nvSpPr>
        <p:spPr bwMode="auto">
          <a:xfrm>
            <a:off x="290286" y="5608638"/>
            <a:ext cx="3778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z="1800" b="1" smtClean="0">
                <a:solidFill>
                  <a:prstClr val="black"/>
                </a:solidFill>
                <a:latin typeface="Arial" pitchFamily="34" charset="0"/>
                <a:ea typeface="MS PGothic" pitchFamily="34" charset="-128"/>
              </a:rPr>
              <a:t>Light stops at the object and does not reflect or refract</a:t>
            </a:r>
            <a:r>
              <a:rPr lang="en-US" altLang="en-US" sz="1800" b="1" smtClean="0">
                <a:solidFill>
                  <a:srgbClr val="C00000"/>
                </a:solidFill>
                <a:latin typeface="Arial" pitchFamily="34" charset="0"/>
                <a:ea typeface="MS PGothic" pitchFamily="34" charset="-128"/>
              </a:rPr>
              <a:t>.</a:t>
            </a:r>
          </a:p>
        </p:txBody>
      </p:sp>
    </p:spTree>
    <p:extLst>
      <p:ext uri="{BB962C8B-B14F-4D97-AF65-F5344CB8AC3E}">
        <p14:creationId xmlns:p14="http://schemas.microsoft.com/office/powerpoint/2010/main" val="1373292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itle 1"/>
          <p:cNvSpPr>
            <a:spLocks noGrp="1"/>
          </p:cNvSpPr>
          <p:nvPr>
            <p:ph type="title"/>
          </p:nvPr>
        </p:nvSpPr>
        <p:spPr>
          <a:xfrm>
            <a:off x="122106" y="8001000"/>
            <a:ext cx="9053286" cy="1143000"/>
          </a:xfrm>
        </p:spPr>
        <p:txBody>
          <a:bodyPr>
            <a:normAutofit fontScale="90000"/>
          </a:bodyPr>
          <a:lstStyle/>
          <a:p>
            <a:pPr algn="l"/>
            <a:r>
              <a:rPr lang="en-US" altLang="en-US" dirty="0" smtClean="0"/>
              <a:t/>
            </a:r>
            <a:br>
              <a:rPr lang="en-US" altLang="en-US" dirty="0" smtClean="0"/>
            </a:br>
            <a:r>
              <a:rPr lang="en-US" altLang="en-US" dirty="0" smtClean="0"/>
              <a:t> </a:t>
            </a:r>
            <a:br>
              <a:rPr lang="en-US" altLang="en-US" dirty="0" smtClean="0"/>
            </a:br>
            <a:r>
              <a:rPr lang="en-US" altLang="en-US" dirty="0" smtClean="0"/>
              <a:t>When incoming light hits an object it causes its atoms to vibrate.  It then converts the energy into heat which is radiated. </a:t>
            </a:r>
            <a:r>
              <a:rPr lang="en-US" altLang="en-US" dirty="0" smtClean="0">
                <a:solidFill>
                  <a:srgbClr val="FF0000"/>
                </a:solidFill>
              </a:rPr>
              <a:t/>
            </a:r>
            <a:br>
              <a:rPr lang="en-US" altLang="en-US" dirty="0" smtClean="0">
                <a:solidFill>
                  <a:srgbClr val="FF0000"/>
                </a:solidFill>
              </a:rPr>
            </a:br>
            <a:r>
              <a:rPr lang="en-US" altLang="en-US" dirty="0" smtClean="0">
                <a:solidFill>
                  <a:srgbClr val="FF0000"/>
                </a:solidFill>
              </a:rPr>
              <a:t/>
            </a:r>
            <a:br>
              <a:rPr lang="en-US" altLang="en-US" dirty="0" smtClean="0">
                <a:solidFill>
                  <a:srgbClr val="FF0000"/>
                </a:solidFill>
              </a:rPr>
            </a:br>
            <a:r>
              <a:rPr lang="en-US" altLang="en-US" dirty="0" smtClean="0">
                <a:solidFill>
                  <a:srgbClr val="FF0000"/>
                </a:solidFill>
              </a:rPr>
              <a:t/>
            </a:r>
            <a:br>
              <a:rPr lang="en-US" altLang="en-US" dirty="0" smtClean="0">
                <a:solidFill>
                  <a:srgbClr val="FF0000"/>
                </a:solidFill>
              </a:rPr>
            </a:br>
            <a:r>
              <a:rPr lang="en-US" altLang="en-US" dirty="0" smtClean="0">
                <a:solidFill>
                  <a:srgbClr val="FF0000"/>
                </a:solidFill>
              </a:rPr>
              <a:t/>
            </a:r>
            <a:br>
              <a:rPr lang="en-US" altLang="en-US" dirty="0" smtClean="0">
                <a:solidFill>
                  <a:srgbClr val="FF0000"/>
                </a:solidFill>
              </a:rPr>
            </a:br>
            <a:r>
              <a:rPr lang="en-US" altLang="en-US" dirty="0" smtClean="0">
                <a:solidFill>
                  <a:srgbClr val="FF0000"/>
                </a:solidFill>
              </a:rPr>
              <a:t/>
            </a:r>
            <a:br>
              <a:rPr lang="en-US" altLang="en-US" dirty="0" smtClean="0">
                <a:solidFill>
                  <a:srgbClr val="FF0000"/>
                </a:solidFill>
              </a:rPr>
            </a:br>
            <a:r>
              <a:rPr lang="en-US" altLang="en-US" dirty="0" smtClean="0"/>
              <a:t/>
            </a:r>
            <a:br>
              <a:rPr lang="en-US" altLang="en-US" dirty="0" smtClean="0"/>
            </a:br>
            <a:r>
              <a:rPr lang="en-US" altLang="en-US" dirty="0" smtClean="0"/>
              <a:t/>
            </a:r>
            <a:br>
              <a:rPr lang="en-US" altLang="en-US" dirty="0" smtClean="0"/>
            </a:br>
            <a:r>
              <a:rPr lang="en-US" altLang="en-US" dirty="0" smtClean="0"/>
              <a:t> </a:t>
            </a:r>
            <a:br>
              <a:rPr lang="en-US" altLang="en-US" dirty="0" smtClean="0"/>
            </a:br>
            <a:endParaRPr lang="en-US" altLang="en-US" dirty="0" smtClean="0"/>
          </a:p>
        </p:txBody>
      </p:sp>
      <p:sp>
        <p:nvSpPr>
          <p:cNvPr id="305155" name="AutoShape 2" descr="data:image/jpeg;base64,/9j/4AAQSkZJRgABAQAAAQABAAD/2wCEAAkGBxAPDA8NDA8PDQwMDQ0NDQ0NDw8NDA0NFBEWFhQRFBQYHCggGBolHBQUITEhJSkrLi4uFx8zRDMsNygtLisBCgoKDgwOFA8PFCwcFBwsLCwsLCwsLCwsLCwsLCwsLCwsLCwsLCwsLCwsLCwsLCwsLCwsLCwsLCwsLCwsLCwsLP/AABEIAMIBAwMBIgACEQEDEQH/xAAcAAADAQEBAQEBAAAAAAAAAAAAAQIDBAUGBwj/xAAvEAEAAgECAwcDBAIDAAAAAAAAAQIDERIEE1EFBhQxYZGhISJBB0JScRVyFiMy/8QAFwEBAQEBAAAAAAAAAAAAAAAAAAECA//EABoRAQEBAQADAAAAAAAAAAAAAAARARICIWH/2gAMAwEAAhEDEQA/APxc0xKkbGg0MwLQaKAROhmYRIUAiQsBEhWg0WkSFaHoJEhWg2lIkK2jaCQraNoJCto2gkK2jaCSVtG1USStC0QTJL0LRRAVoAKIMBlowW4blgoI5kHvhIKNPMjqOZHUFBO+OsHFo6x7goDUAYAAAwAAAAA1CBgCBgCAAAAaAQMhCKT0JQgNAIkASjSSkyt5NMpgSIEshIstFlCAAAwAGp7p6z7yQA989Z95PmW6ykAvm26yOdbr8QgINOfbr8H4i3p7MiBt4m3ofiZ6QxJSujxM9IHifT5c5hXR4n0+R4mOny5gDq8THSR4mOk/DlAOvxEeo58erlAV1c6BzYco1CunmQblNfSV0CQJZbSm3kpNmtZISIKWQJmFLy1/LQxBgQgAikYAAAAAAAAAAAAAABAwBAAAAAAAAAAHULAWTGtSmykT5rrJpMoQEtKzrVnZWNoxMwlrerOYKEStCQIGAIGIgBqRgCBgCAAAAAAAgCMKEDIAAAAAQdRWNMmLoRPmpK6gOsfUl4kGtuDycqM2y3JnJOKMmn2c2Kxaaa9dJiWdafV/Rn6WcDwv/HuGx8RTFktntm4i1bRW1vuyXilpj/XR7PEdzezcn18PijXpWITdmrH8vzVjaj+lM/6fdnz5Yax/UQ4c36d8BpP/AE1TpY/nbQph+0cd3A4Wtp0x/T+3mZu5HDR5U+ZO8SPykP0vJ3PwR+z5ljfupgj9kfK9YR+daCH31+7OGP2Qyt3exfwj2OsSPhpGj7O3YWP+MeyJ7GpH7Y9jrCa+P0Gj67/E0/jHsU9k1/jHstwj5LaNr6m/ZlejG3Z8dC4R85tGyXvzwMdBHBR0LhHg7JHLl708HHRFuFjoUjxOXI5cvYnho6Jnh46FI8nZJbHqWwIthKPO2Da7bYkTjKOTabp5YCJTKkSuLoRCpI1BJ1lMgHqdi9uZ+Evv4fJamv8A6rrOy39w/TO7v6lTeYrn+y/l5/bP9Px6JaRZrnPLPpmv6S4TvNW+n3eb0J7Ti0axL+duyO38mG0brTNY933vZneat6xpbp+XDfGNV93xvERb6vLzZYeV/ltfz8sbcZE+Usxa77zqyvVy14lU51Bkq5r0hrORnawOe+KGF8TrvZheQc3KgWxNk3lUct8UML4nXaWcg47YEThdkwiag5ZxMr4XbMM7QDz74mVsb0LUYXqo4rUZ2o7JoztUHFajKaOy1WVqqjm2hrtMo85KpQ3holJ2I1AUmUgR1kpC56RerXBxFqTrWdGANV73C9tW8pl6/D9ra/l8Xq3w8RMMwr7zD2hr+XTXjHxnDcc9LBxmv5Zivpa8S05zw8fEuqmdB6NsjOb6uaeITz0V2Tb6Mb3Yc5E5AazZE2YzkTORRtuEWYb1VsC7M5ObImUCmWV1zKJEZTDK1W8s7Qqua8MrQ6MjC0KjEKmCVHlSlUpaxdKxCQIRSa5r9kT6gzAIDBGBgAFUvo7MHE+rhESD3sPFOvHxXq+dxZnZjzs7g9qOK9VRxDyYyrrlSK9WM5895sZj5oO+cpcxxRlVGQg7IyLrkcUZFRkB28wbnJzFcxFbTdE2ZTdM3Ea2sibIm6Nwp2ZWOZRaVREhMhUeVZKrJbNISBKBNcf1rMMV47fUMRJKv5pAAAQGRigAAF0yaMwDsplaVyOGtmlbg7q5Fxkcdbri6DrjIvmOSLLi6Dqi64u5IuuLg6YuqMjli5xcHVNym7DcJsg0m43MZsNwNJsztYpsmZVRuCNQI8+SElLYQkBApEFIBdkLjyRKAIyUMAAAAAAAA9SAi62aVswVFgdEWXFnNFlxYV0xY4uwix7kHRFj3MIsrcDfcNzGLHuBruGrLcNwNNSmUbimwK1NnqAcZSZS0AjJAAAF1KShUgkACAACgAAYBAAZADAEESqJSBWsScSyiVRIjWJNnEnEitThnEnqC9QjUagopTqNQMJ1Mg5ykBQEAgAABwcgAQAEAgwBGAKRgACMARgCEDAA4IAuDABQMIoIwoCMAQAB/9k="/>
          <p:cNvSpPr>
            <a:spLocks noChangeAspect="1" noChangeArrowheads="1"/>
          </p:cNvSpPr>
          <p:nvPr/>
        </p:nvSpPr>
        <p:spPr bwMode="auto">
          <a:xfrm>
            <a:off x="0" y="-144463"/>
            <a:ext cx="290286"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endParaRPr lang="en-US" altLang="en-US" sz="1800" smtClean="0">
              <a:solidFill>
                <a:prstClr val="black"/>
              </a:solidFill>
              <a:latin typeface="Arial" pitchFamily="34" charset="0"/>
              <a:ea typeface="MS PGothic" pitchFamily="34" charset="-128"/>
            </a:endParaRPr>
          </a:p>
        </p:txBody>
      </p:sp>
      <p:sp>
        <p:nvSpPr>
          <p:cNvPr id="305156" name="AutoShape 5" descr="data:image/jpeg;base64,/9j/4AAQSkZJRgABAQAAAQABAAD/2wCEAAkGBxQTEhUSExQVFhQXFhgYFxgYGR0XGBwVFBYWGBwYHRgYHSggGBolHRgVIT0hJykrLjAwFx8zODMsNygtLisBCgoKDg0OGxAQGiwkHyQsLCwsNSwsLC0sNCwsLiwsNCwsLSwsLCwsLCwsNCwsLCwsLCwsLSwsLCwsLCwsLCwsLP/AABEIAJEAoAMBEQACEQEDEQH/xAAcAAACAwEBAQEAAAAAAAAAAAAAAwQFBgIHAQj/xABHEAACAQIDBAQKBwQIBwAAAAABAgMAEQQhMQUGEkETUWGyFCIyMzRxcnOR0QcjQoGSsdJDUqHhFkRTYpPBwvAVFzVUY4KD/8QAGgEBAAMBAQEAAAAAAAAAAAAAAAECAwQFBv/EADERAAIBAwMBBgUDBQEAAAAAAAABAgMREgQhMUEFEzJRYYEiobHR8FJxwTNCgpHhJP/aAAwDAQACEQMRAD8A8XxvnH9tu8aATQBQBQBQBQBQBQBQBQBQBQBQBQBQBQBQBQBQE3YvpEHvo++tAIxvnH9tu8aATQBQG2+iJAcc4bTwaa5tewsM7c7V4/bba0yt+qJrR8XsaeDd3D4jBbNwsc5khfFS3l6PomICyMVCsTY3Fte2vOlrK1HU160oWkoLa91yl6GmCcUiuwO6+BnOElEbwpiWxEHRmQsVlivwScRAPIgjS5FdFTXaml3kG1Jwxle3KfK+xChFtC9t7kQYbC+ENxFo4Cso4v66WjCjLQWdstPFqdP2nVrV+7XWV1t/Zv8Ab5kSpJRv+XKvdSO+ytp5XN8PbK51krp1rtraH+X8FY+CRcbvbEXEYHAQzGXo2xkwdV5BUc30uumZ7a5NVqXR1NadO11BWfui0Y3ik/MtN14MJHisNHDHEsjJiHmCO0xUBQEAkfkQWNragVz6yWonQnKo20nFRurX332Xl5l4KOSSON2ti4NJ8NMkDBZ8DLLwNJxhWjyOZXxiQeoW1FTq9TqJUpwlPwzSula9/fp8yIRimnboYjcfaaQ7ThkVeGJpeDgJ4rJKeEAsQL2uM7cq9ntChKpo5Rbu0r39Vv8AMxg0po9Nw+7EPRrsyw48PNHiiTzifESgg+qMKP8A37K+cnrqmT1XSScPdRX8/Q6FBeHy3KGPYeFxcsEkqu8m0pMSySK/D0CxW4BwAWfJlBv1V2vVV9PCcYNJUVFNNeJvnfoUxjJ3fW47dPY2Ew8+y2CM2IxAZi3FeMCMSBiBz4rjsHDeq67UaitT1CbShFpcb72+hMIpOPmytbc7CRTYWOZuJJI5pHmVz0bSobdFdQeCNSRd9cxpz6F2jXqU6kqas04pK26T678t9EV7uKaTM3vzsRcNLH0aqI5Yw68EvTIcyCUewPDlzua9Ds/UuvB5PdOzusX7oznGz2M1XoFAoCbsX0iD30ffWgEY3zj+23eNAJoAoCXszacuHcvC5RipQkW8ltRmOdZVaNOrHGorrn3JTa4GxbcxCxxRLKwSJzJGBlwub3YHW+Z+NVempOUpuO8lZ+qGTG4/ePFTSRyyzMzxG8ZyHCbhrgAWvcA6Z2qtPR0KUJQhFJPn1Jc5PdsXi9uYiVHjklZkeTpXBtYyEW4jl1AZaVaGmpQkpRik0rL9iHJtWO9ibx4nCcfg0zRcduKwGfDe2oPWfjVdRo6Got3sb24JjNx4LbZe/mJSZZZmM4Us3Cx4CHdOAurKMmt2Edlc1XsqhKm4U1jxx5J3t+xZVGndkzbf0kYiZY1i4oyjMwkdxLL4ylSobgUBbHS3V1Vjp+xqVNtzs7q1krLm/m9/cmVVtbGew+8mKQwskzKYFKREW8VG1XTMeu9d8tHQkpKUE8nd+rKKTRAxeKeR2ldrux4mbS568tK3hCMIqEVsiG7lm29WMMrzmd+lkTo3bK5j/d0tauZaHTqCp4Kyd0vXzJzle9xez95MVBEYYp3SM3uot9oWNiRdb9lqtV0dCrNVJwTf5/sKckrJnyHeLEq0LLMwbDqVhNh4inUDL86S0dCSmnHx+L1GTOsDvLioVRIp2VY2ZkAtYFwQ3LMG5yOVRU0VCpJynFNuyftwFOS6kbau1psS4eeQuwAUE2FlHIAAACtKNCnRjjTVkQ5N8kKtiAoCbsX0iD30ffWgEY3zj+23eNAfI4+LTWgFEUB0ludAfZYiuv3UBwKAa0WXENOfZQCqAZEgOXOgOGUg2ORoD5QBQBQBQBQBQBQBQBQE3YvpEHvo++tAIxvnH9tu8aAUrWzGtAWkcAxC+LYSgafvCqN488Aq2UgkEEEag5H4VcE3BTKR0cnknRuo1V35QFY/AtE3C2h0PIikZKXAOMNOUN9RzHWKlq4JeMwA4elizTmOant7Kqpb2YK4VcFphVWccBIEg8k8j2VRvHcFdNCyMVYEEag1dO+6BxQBQBQBQBQBQBQBQE3YvpEHvo++tAIxvnH9tu8aATQHcMpUhlNiNDRq+zBp0wqbQQlLLikGa6Bx2X5/PPlXJKboPfw/Qta5l5IypKsCGBsQRYgjkQdK6001dFS82LtCN18GxJ+rPkPzQ+vqrCrCSecOSUQ9u7Gkw0nA4upzRx5LDs7eypo1o1VdBqwvZW0mhe4HEp8pToR86vUhmrEJlntrYY6MYrDeNAc2AzMZ7eoflWFOv8Xdz2f1LNdUZ8G2YyPKuoqafAcGOXonITEKPEbQOOo1yVG6HxLePUstzO4zCPE5jkUq6mxB/wB5jtrphNTWUXsVatsJqwCgCgCgCgCgCgJuxfSIPfR99aARjfOP7bd40AmgCgG4XEvG4dGKspuCKiUVJWfA4PQlwUW2YS8XDHtCJbsmQWZRzF+fbyvY8jXgTr1OzaqU1elJ8/pf5/w3UVUW3J53PCyMUdSrKbMrAggjUEHMGvfTTV07owNlultyGZPAMefqWyjlORjbQXY6DTM6c8tPK19CtT/9GmXxLleZrCSe0ik3s3blwM/RSZgi8bjyXXrHb2V1aHW09XSVSHuvJlZwcHZhuvvC+Ek4rccTZSRnQjsvzq+q0yrwtw+jIjKzL3e7dOPoRtDAnjwr5uo1iPO41C9nL1V5+g7Qm6j0upVprh/qX3+pecFbKPBiUYgggkEZgjIg9d69lq6szI9E2Q0O2IvB5mWLHIv1UmgkH7p6z2feOYrwdVOr2dPvYLKk/EvL1N4pVFZ8mD2ls+SCRoZUKSKbFT+faO2vapVYVYqcHdMxaadmRq0ICgCgCgCgCgJuxfSIPfR99aARjfOP7bd40AmgCgCgJGAxskMiyxOUdTdWGoP+Y7KpUpxqxcJq6ZKbW6PQcUkW24ukThi2jGvjposqjmL/AJ3yvY5WI82lGWieD3g+PQvJ5bnnM0TIxRgVZTYgixBHIg6GvVTvwZm23a3jixEP/Dton6r9hMfKibQAsfs6Z8swctPNq6R0qnf0Oeq6M0UrqzM5vLu/LgpjFKLg5o48l16x8uVdtGrGrHJFCXudvXJgZCR48L5SxHRhpcX0a3yNYazRQ1KV9pLhkxm4lnvfuxH0Yx+BPHhXzZRrEeYtqF7OXqqNNXl/Tq+JfMSS5RjY5CpDKSCDcEGxBGhBGhrsaUlZ8FT0bC46LbUQgxBWPHxr9VLoJR+63blp945ivKjRlopXp703yvI0cs1vyef7QwMkMjRSqUdTYg/n2jtr1YyUldGZHqQFAFAFAFATdi+kQe+j760AjG+cf227xoCVsTZD4qQxxlQQpbxjYWHqFAXD7i4gfai+J+VWxIuIfc+cfaj+J+VMWRkhTbrTD7UfxPypixkjrCbHxELrJG6q6m6sCbg/Cqyp5Kz4GSNdtTZ0W0lV3ZIMYBZj+zkt/n/HPnlWMacqW3KIyMjtHdOeFuB+C5FwQSQR1g2reO+6JzRpNiz9JB4FjyGiHmZRm8beu2a/zBy0xnQcZZw56kZlRtXcWWIGRJI5Yv3lOefWM/zrSLuM0O3UnxODkJHA8T5SRk5MOsZZNVaunVRepOSJ+1tx452MuBkQA5mJzYqeodQ7P41EXJbTIzS5M2u7c6tcMqsp5MQQwPWBkQa2xuTkjaz4IbQgVMWyR4pMkmXRl6mGX+8xrauZUZUnePBDkZjGbh4mM5tEQdCCbG33ZVvH4hmhS7kYg/aj+J+VWxZOSHJuBiT9qL8R/TU4MZIfH9G2LP2ofxH9NMGMkZ/eDYsmEl6GUqW4Q3im4s1+sDqqrViU7iti+kQe+j761BIjG+cf227xoDRfR41sS3uz+YqUQzd4iatEUIE0lSQQ5ZKEEZ2oBLmgNRj8EmJ6FlmRVEapYm7cXVa+ulZw25KXsZzHYUxSNGTcqdR8a0LJ3Vy52GFfDTRcao7MD42Xi2HyNZy8SZD5I20dldEqsHDq1xcdY/Or8iMr7DNguqzIzGwB16iQbVWavEl8FlPsm5d+kUm5aw6rk1KexTO2xBjSrGpfLCHijAYDhve/XWa2kzNuzAYbhNq0W5aMronYeGrElrhcPUknj30wJbaFv/DH/qrGp4i8eDLbF9Ig99H31qhYRjfOP7bd40BebjNbEH2D+Yq0eSJcG0mkq5mQpXqSCM7UAhjQHBoCRs/EdHKkhF+E3tRkNXRpzh48RC7xxgOxyLHO4535eqpXBjdxe7M1JhyrFWFiNRUGyae5pdlYmOURxtHcopzOY5cus5URlNOO6ZBx+BKOTYBSTw20t1UZpCSaJOzMQqB1ZbhgNMtL/OosJxb4LLGYPQqoFhnarWM6c97M5w8dQbssdc7VKRzSvFrcssHGDmKsbqSaui4gitViTw76Zv8AqP8A8Y/9Vc9TxGkeDJbF9Ig99H31qhYRjfOP7bd40BI2PtEwPxheLIi17a1KdiGi2fe1j+yH4j8qnMjAU287f2Y/F/KmYwFneJv7Mfi/lTMjA5/pAf3B8f5UzYwD/j5/cHx/lU5sYB/SA/2Y+P8AKozYwH4beqRCCqgEf3svgRapzYdNMZit7nkbiaNb5XsbafdTMiNNJWRym9bDSMfiPyqM2TgiW+/UjKFaJSBp42f8BU5sqqSTujlN9GH7Ffxn5UzL4kqH6QnX9iv4z+mmbKOjFjE+kZh/V1/Gf00zL4khPpPYf1Zf8Q/pqe8IcEyRhvpYZL2wi/4p/RU956ERpqPBK/5zP/2if4p/RTvfQtgYffDeE47EeEGMRngVOENxeTfO5A66pJ3dyUrEHYvpEHvo++tVJEY3zj+23eNAJoAoAoAoAoAoAoAoAoAoAoAoAoAoAoAoAoAoCbsX0iD30ffWgEY3zj+23eNAJoAoAoAoAoAoAoAoAoAoAoAoAoAoAoAoAoAoCbsX0iD30ffWgEY3zj+23eNAJoAoAoAoAoC33W2aJ8QFZGeNFaSRUNmZUF+EHkSeEX7aAvZtzoleSFpTHJ4YIIWK8QZZEDRcQBHACCpLZkcWhzsBW/0VY4VcQrszMQAgS6Al+DhMgbxXvqGUDtoBo3TVmsmJUqplSVyjKEkgUMwAuS6kXs2RPCbgZXAWu7cZjL+EG/RtMq9FmYEbhZieOwktmEzB04hQEmbdRWmxEUL3EWJSLjcEEIY8XI54VJ4rLBe+psMhegELuxGUafwgjDCISh+iPSEGYQlei47Bg/8Aet20BS7VwJgmeFiCUa1xoRyOfWLUBEoAoAoAoAoCbsX0iD30ffWgEY3zj+23eNAJoAoAoAoAoCRhsa8auqNwiQBWtqQGDWB1GYGlAWcO9eKUL46tw8PCWjRirRjhSQEi/SKNG1oCOu3phF0IKAcIQuEUSGMG/AZALlb59fK9sqAbi95sRIbllB+s4uGNF4mmAEjtYZuwVc+zlQDJ95XMCQIqqFi6Jm4VLlSxYgPa4U5ZdnaaAU+8uILlwyqzPHIxVFHFJEsih2FrMSJZLjRuLMGgF4vbszq6XVY3RUKIiqgRXEgCgDLxxe+p50BCxuLeV2kkN3bMmwGdraDLlQCaAKAKAKAKAm7F9Ig99H31oBGN84/tt3jQCaAKAKAKAKAKAKA6jjLGwFzQDPBHuRwm41oD4MM+XinxtO35UB98FexPCfF17LUAsRk6DW/8NaA5oBggYrxBTbroDkIb8Nje9rc76WoBi4RzaynM8I7Te1viDQCmQi1xqLj1HnQAVNgeR0+6gJmxfSIPfR99aAj40/WP7bd40Am9AF6AL0AXoAvQBegC9ASMHiOA31BBB686AeuOS9yrZABMxcHPM31Ivl1UB88OWxFj4wAbT7KlRw/G9AJlxIPFYeVwjM/ZUaHtPi/CgPseLsoWw0bkCfG6iRcfdQEldqAG/CTrqdL28UdSgXAH940Avw8WOWdzw6WXO4sbcQ9QNqAau0lGYVr8QOo06TpPjyoBMG0eFbZ3CMAb/aLcQP3UB1NtANxZEXvYA5WIAsesAgkes0B0+07kkg+XxXvn5XEBnqAOXq6qA62fMGxcLAW+ti530deugP0S2p9Z/M0B8oAoAoAoAoAoAoD7QHygCgCgCgCgCgCgCgCgAUB3hvLX2l/MUB//2Q=="/>
          <p:cNvSpPr>
            <a:spLocks noChangeAspect="1" noChangeArrowheads="1"/>
          </p:cNvSpPr>
          <p:nvPr/>
        </p:nvSpPr>
        <p:spPr bwMode="auto">
          <a:xfrm>
            <a:off x="145143" y="7938"/>
            <a:ext cx="29028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endParaRPr lang="en-US" altLang="en-US" sz="1800" smtClean="0">
              <a:solidFill>
                <a:prstClr val="black"/>
              </a:solidFill>
              <a:latin typeface="Arial" pitchFamily="34" charset="0"/>
              <a:ea typeface="MS PGothic" pitchFamily="34" charset="-128"/>
            </a:endParaRPr>
          </a:p>
        </p:txBody>
      </p:sp>
      <p:sp>
        <p:nvSpPr>
          <p:cNvPr id="305157" name="AutoShape 4" descr="data:image/jpeg;base64,/9j/4AAQSkZJRgABAQAAAQABAAD/2wCEAAkGBxQSEhQUEhQWFRQUFRUUFRQUFRQVFBUUFBQXFhQWFBQYHCggGBolHBUUITEhJSkrLi4uFx8zODMsNygtLisBCgoKDg0OGhAQGiwkHxwsLiwuLCwsLCwsLCwsLTcsLCwsLCwsLSwsLC8sLCwsKywsLCwsLCwuNywsLCwsLCwsLP/AABEIAJsBRQMBIgACEQEDEQH/xAAbAAACAgMBAAAAAAAAAAAAAAAFBgMEAAECB//EAD8QAAEDAgQDBAYHBwUBAQAAAAEAAgMEEQUSITEGQVETImFxFDJCgZGhI3KSscHR8AcWJDNDUrIVU2KC4fHC/8QAGgEAAgMBAQAAAAAAAAAAAAAAAAMBAgQFBv/EAC4RAAIBAwIFAwQDAAMBAAAAAAABAgMREgQhEyIxQXEyUWEUQoHRkaGxUsHwBf/aAAwDAQACEQMRAD8AAUt3ORMUpVfA2XcmgQhdiELo5E52YA9DK7FA7ojwiCtU7hsQrOmVVQXY6JdNw89E0mhG9lPHSjolOK7DVJioMLcuxhTuid2UrTysVYGGiyU3YatxAdhLlyMId0XoMdGDyW3UIUZE2POpcMI3C6jw42TxU4aOipS04tsrpXKN2FKahIUBpHDRNLqPS50VV0XvTFTRTiC+ykddEqejceSJ09OL7BGqKjHUJNWFjTSdwDFhZPJdnDD0TnDRtUnoYXNqdTdFCP8A6a7ouhhjuidvQh0XYpAkrqXEc4W7oo34U48k+upB0VaamtyWmmJkIM2EO6Ko7CSnt9OCdVE+jatcEZ5tCMcOKtU+Gk8k3T0QuBYaohS4UFaWy3Fx3Yly4Q8DQHxVV2GH9BenspG+CryxQ3yktv000Soy+C8o/J53FhTr6C5XMuGEOsLEjcXThjDexbmYBY6A9L80vUMojfmIzXBB6681ohSclkjPOqoOxXgwt1tRr4BVq+iMbb89hojjsVdc2AtyBQ+okc/1jfw5K0NNK92RLURtsLJpCtGjKYTEFnZBaeEZ+KL3ohW20h6I/wBkFvsQjhEcUACiPREaDCHX1aUTp+64EAe9N2Hwse0OHP8AVkissUPotSYoRYQ7ou58KIbsnr0ZoCF4hWRAOGYXGix2cuhryS6iGymIusUlZiLQ42WIwkTxIgPAj3k1NOiUsCPe96amldWitjl1nuSXWw5R3WXTbCbl6GuI0Oo+amixG3JDVuyo4Jl1NoZGVbW2Jde+yLU/0l8ljYai/VIoKt4XiDoXhzTp7Q5ELPVoO111H06+9n0G6lBJLQRccr6/BS07hITlIJG+vRAcUkMM7KiP1ZO98fWCkxGpMMrJo9Y5Be3K/MLH6rW+7p5XVGnNK9+3+e4aEOe4G4VIUTiSG2v0OnwVTF8QfG+OaM3jeAbW58wtY3XOaYpoz3HWPv5gog5bW+7/AFdgk4737A3EpsrsnT1vNUHSDkET4ihDss7PVkGvg5BrrdRanBNGWbcZWLMT0aoHIFG66L0UoZv8FStE00GM1HqOitX6IHHiBd4BEaaXS5XNnTN8ZrsXAtqCOa5XXahK4ZbIkI00VKWZ2p6Ls1OUqGV4JP3JkY2Ksql2YE9FVDXOuRy+Ks0/cfrsfxUr7RPv7J+4pyqWdkZ5b9Qd3nkubuB16eCjdiUtrA2RDs+ym01Y77itV1GGuNtjqEyFaDaT79BMoO10D5MQe5haefPmh00dvzV+VlkMnqMpsPfdbIRXYyzfuSV9e57WtNrN2sFRusL77rkp8YpKyESlfc2StXWLRKuQbusJXGZazIsRckusuo8yy6LEXJLqxTVz4/UcR4KoCszKHFPqWUrFyavkebucfuVKpdoVu6jqD3SoxSWxOTbF2d3eKxcT+sVtZrGlMjwM95NDSlbA/WTlTx6agJ1LaIiquYjaxWoYPBWGRaKTMBupcwUCP0cKGQgaKSavaNAgmL1jmxSOba7Wlwv1A0UJO12S2r2ReksFHmXnH741PVn2AtfvhU9WfYCV9ZTHPRVPg9iwyXtoXQO9YDNH5jcLMNk7WJ9O71hd0d+RGpH3ryKm42qmOa4Fl2kH1R8ExcT8SzRPgqqYt7KYB4BaCWyN/mMJ/W642orRjUcI9Jbx+JL9mmGnqWTfbZ/KHrC5O0jfTu31dHfk4bhZhMudj6d/O5Z4OG4SJxPxNMwwVdMW9nO0OsWi7JW27RhPms4m4mmb2FXTFojmAJBaCWTN9dpPwKT9XGfTbibr4mu35LLS1Fb4/tD3hEmdr6Z+l7lt+Twg8jSCQdwbFL3E3EkwZBWU5aGSizxlBLJ2esD52JW+KOIZXww1kGUMlGSVuW+SZu/uKfpv/pQVRSa2qdfia6/yUno5uNu6/wAGJkttl22UrzYcXVPVn2QrdFxTO51iW/ZC631NNlFp6qPUaOVEfTuQSDHjz2t5X8lS/euTNuPgkSlBs0xjJI9VpavX3KN1Zr70k0XELyL3G3RUaril7TuPgl8ty/MekzuuAbrlkZIHUfNect40mtoW/ZChh/aFUskbnyGPMM4DADl52KRqG1BuHVFkm3uenzMJHiFw6TMzKdxsvO8d47qqarDXmN9O4te0hgBdE7oeo1+C5x/jaenqWg5HQOyyMcGgF0Ttd+oWFahStj35o/8AaJdN9z0uG72ZT6zNj1Cke0mOzt27eK8txrjipo6ltix9PIGyMOQXdE7ezuo1UnE3HlXTVEZY5j6WQNlj7gu6M+s3N1GyTKu27Q+7mj57xIVJ238MbqqubbQoK99zfqlbjPG5oJmvgLTBO0SRHKDod2nxBS/++NT1Z9gLv6XX0Z01ON9//NGCpo6rdnY9JiF3Aa6kDTf3Izigjc+GJg0b3S0b5iddfxXn/C3EU5ZPUy5Ozp2d3uAZpnaMbfz1W8D4lqG09RWSlvd+jhGUDNM/c+IAuq1NdByur7bfll4aKajbbc9BrezknjY0dxrcpaP+J71z08UNxmVrpnuZ6ptbyDQEn0vElRDQSVMhb2kzuygGUer/AFHn7kufvjU9WfYCmjqoXvd7bfsippajVtt9z0VauvO/3xqerPsLP3xqerPsBa/rafyI+iqfB6JdZdJnD/Ec807WPLcpvezQDsT+Cck+lUjUV0Iq0pU3Zm7ra4W7pthR1dRVJ0K7uoag6FVa2JXUX5tysXMx1KxZGakcYIe8m+nqrAX1Sbgp7yZWlaKMbxEVnaRdkrnHY2Hgo3TE7lQXWXTsEhWTJLqnjJ+gl+o77lZuqmLn6CX6jvuVZrlZam+ZHmJatWUllqy88z0RxZMPD8wmiko3n1/pISfZmbrbycBZArKbD5gyRj3AkMcCQDYm3QpGop5wfut15ReDs9wvgD+0jlopNM/fiv7E7OX/AGGi1gEmdktHJoJLujv7E7NvjsrHEeJwvlgmiaCN3tByvzAg625+K54kxWJ8lPNC0WHrsFmvuHX1PXxXNTlP7Ws9/El+zU4Rjfdcv9o44cluJaKbRs18l/YnbsfvC64amsZaOfRk12i/sTN9Uj32Ck4lxWOU08sQ0BJezQPvcHU/iuuJsUjmMEsY2Jzs0D7gg6kfeovKf2tZ7+JLp/IOEY33XL/aYuVFO6NxY4WLSWnzBsrccL4XASNLSWhwDhY5XatNvEJpqp4KuWCTM2NjA50ocQH92xDR1J6pcxuufUyvmdvYC3RjdGgeQW/S6mVRLJWa6iK1JQezujKjESdAq0MxJVS67hdYrZlcQMtNV2aheIzm6jbUaKtUSXVmwNsqyF2+pvuqaxVuSMLZPSqQxnWWm78fV0R9Zvu3XFO70mjMR1lprvj6mI+u33aFVeHa1kMzXvaXNFxYHqLajmPBHpaiGOs7ZrbsIFg3ugXFjcfguTVjKE3GMX/yT+e6NcIxlFNv4f7BtKfSaR0Lv5lPeSLqYz67Pduu8P8A4mkdTu/mQ3lgPMt9tnzuETmqomVYlawOYQD3dCLix/8AisT1bBVNlaAWZRo0AEG1v0Ep5vZQe/Mvh90X4cV1ktnb8e4Iwwek0j6V3rx3lgPPT12DzF0uCkdcC2pOg8V6DPO0VDZWgFtgbAAEHb9BX6WCJ9SJXZAxrQ4A2BzDZWhqJUbywdpK/h+35IlRUtst07fgXeJKUwwU1BHq95EktucjtGg+S64jo7vpMNh/pgGQj/cfq4nyBKM4e6N9TJVTZbsuWXOp0NrDy+9U8KmZC6prZntMj83ZAuGY36D4D3JTqzj23iv5lL9Bin+f8QA4+q2mZlPH/KpmCNv1vaPndK5U0zi4lzjcuJJPiTcriy7FGGEFH2Mknd3OVi6IWZU0qGuC23q4/f8A4lelSw22XnXAw/jI/f8A4leozMXS0btE5mtV5g2y0VYexViV0E7nPexu6in2K7stVMRDbol0CN7i3N6xWLJRqVixM1ohwY95MbSlnBvWTG0rVQ9JmrPmJbrLri6y6eIud3VXFT9DJ9R33Ke6rYmfoZPqFUqel+C9P1I88stWUmVXG4W8tDmjMCL93W3mvOM9KU4Ic363J2C4keGktFiAd+p5oiXCKMn2j3R9d2/wH3oPZKm97D6ML7snEvgFsSDoFXWnXVB2EfYusnHRX6bKd0EadUQpXbIuGEQ5FRxnkVIcOaNWjX9aLnDzdHI4NEBhH2E3EaKwLgNt/EHn7tkNITriMAAOl99PD2h+KEO4eysEkkjWMOrdbuI5WaNbpsXsZJKzAN1oqd8Wptt81rslYqRWWZVZpqUveGAgE6Au0F/NGBwvOxze1jIZfVw1B8AQpAHQU2RhkdytYdXHYfiuBWu8PgruPSXeGDaPfxed/ht7kJcE2MUIlN32Lja8+HwU0WIFCVtrlfFEZP3GWnxIonT1IdulGGRFqOZRivYhyfuMfozHclXqcPaRly3G4HjzHv8AvUtC64V7Lf8AXNDgvYFNo86xKiMTy3lu09WnZVLL0XEOHXVha2PK1wuQ55ytA9tt/mEsY9gcdMcjahs0t+82MEsaPF/M+SQzSgCQsspTGVvs1UAzwK3+Mj9/+JXrBavLuAmfxsfv/wASvWXxrfpnaJg1SvIpPpwUOnptUakGirOhJC2Rm0YpQBJGtgNLqWeQdmdF0aU3ueSpVwNjyTnzIUtmL1QAT0WKvNuVtZmjSmQYOe8mJpS3hG6YWrXp1ymSv6iQFbzKO63dPsIuSXVev1jeP+JUl1zLq0jwVKi5H4GU/WvIoMpFZiZIy3ZlwI1Abe/jojUdKuY5+zlJbuwWv4ncfBeZkemQnYlI9+QnoSRzuTqT4qrlPQoxiNJq7KNnH4O1CEyXCVYbGo4qxoOtyWE+C5gzlw6X2VvFaItDT1bf5osW4z9itG5ut735WspoZx0QyOEkorRYaSW+Y+9RiHGfsX6XEw0o3Dj7AEvY7hD2SEMv8ui7ocNdYBxuUWDjP2CdTi2cgAHcKrhrHSXzN7oc5jXdSNfircNC1jS8jRoJ+AUmHxObCOrfpcviTc/JWWwqUst2aOH+CjfQeCYadrZGB7dWuFx+IK6NL4Jtigqii1THgckwaLl5jc+wzElgc0X0HVZLSgAlN9NRWpI47astLb/kfX+RQSeYT4RICbjNqTcc7qrJh7h7DvgvScRwstO2h28kJqKJ1jl0+/3FMzZThoRW0LibZHfAqxHhDj7JTpgtC8uIfc72NgNLeCs09KEZsOGhOOCnSzXeN7fJTR4c9ovkdYdNU9NpB0V6hw3MyXTkEcQrwkJdAS3cO+CLwvvs1x9yygwGYyZnPcG32JG3QAJtocF6hHEDhIVq2jd2V8ty+VjAw7HP3dfHUfBKtThDo3uY4Wc02cPFeu11AO1gjHsEzOPTL6nzSxxfQ5Z2vO0rbX/5t6+5LvdjErIQnYf4KJ9B4JodS+C59D8EAUOC6PLVxnz/AMSvUHAJLwWmyytPS/3Jp7Ula6C5THqHzHTmqOy7L1xdaUZSMxBUa6kFiiYCgqx3SpyaRGKYkTQd4rFcnb3isSMh2CFfCDqmAFLuEHvJgBXV0/pOZXfMd3WXXN1l1oEnd1tu64upIPWHml1PQ/Bem+deSvjM/ZMFvWebA9OpWNpGiLTU21PMncn5od+0N5YIene/BQYbj8QYxkj8rgNcwIGu2uy8rJ7nqEWoQHta8DQ9x/4H3IdieDb2RLCgAZGXBY45mkagg9CiVM0Ouw+s35t5FVJEKKnLXJm4jpQYIHgeyQfNWq7CwdQFt7S6mcw7sIcPLYoAUqam1TRgtMC9gt7Q+SDMisUxYJKGuzH2QSgDrHYwZnFUoQpqqTOSeuqiMjY2ukebNaLn8kAaru8WxDn35PqjYHzK6wCftHyO9m+UeSrYeS6N8p9eW5HgNmj4KsccjpWCKP6SXdwZsDz7210AXcPq+xrOyB7khsW8g7kR0Oib+zXlMFS51XE9wsS9riLg2152XsJiV4shkWCUglnsRcN1A6u5XTrPAIpI7juu7h96QsJxAQVOZwdlFycoubeA5p9GM09Y3JG/vizg1wLHX5WDlLuB3PhgLS0jVu3i3kl2uwm3JO8nqh/MDXy5qvPAHC41B1CFIkTMCpLTAHncKnLT5ZHDo4j5polpcjg4cjdD8bYO1Lhs8B3v5qxBRiYmLCaW0Lz10QOAhNVLYRNaOepVWSVaKiA5IrFEGi50A1PuXULAqWJVYdI2nadXd6TwYOXvVWwK0xIY6S3fncGt6hg2H4qDi6ia6lOceqN+h5EIjjVTFDlkmcGsj1HieQaOZSFxTxkaiNzYoi2Ig/SPc1t7dGjVTFN9CG0gRgtR2jDfUsdlJ5kcrq/kQHgUlwnuObTb3bpmMasQbw6MZx+uSNPj6IXhrPpB+uSPiNa6LtEyV1eRUbEt9irYsuw0JuQjEoGJV6tmhRcsVSui7pQ5E4iNUDvFYpKpneKxJuMsJuEnVHmlL+F7o80rt6f0nHr+okusuuLrLrRYRc7up6P12+YVW6sUH8xn1gl1FyPwXp+teQP+02/aRN5dmT80hTSFwy69PAr0r9pVP9NTnk6N7feCEiTtYx+Vxsd9dtfFeSl1PVLoR4PjD6Yg7tG7fxHRFaviu745Yrtc3cHZw5g9VTdhOYXbYjwUBwJ/RQSM1Vxw3KD2R7w2uNEIm4sc7ZtgfFL9dRuY7KWm+9rbjqqgcgBh/wBZcdgov9feNtEKpazJe3PyKgLggA/FxO8bgFRY3jT5rMNgxutmm4J8SgzWE7A2GpPQIzRYK90YcWmztR5IAz94JMvZglrbWuN7efJDAe9f5D80VOBu6aKpOGR6F2Y9G6/NAE9BfO13RzT8CF70BzXhdA2+W27i0Ac9XBe7FttFeAC1W6OzW6qpEx2drw4m39xN7ef4q/VPADyfZLtBvpqqOE4pTz6MkAd/a/un56FXyaIaTHDDOOeyDYqgOfcECSwv4ZuvmFWw/jMQyuZ68TyS25tkPmeSoSYQ5w2QvE+GZBE8sbfKM1h4aqNmCRexX9p4Li1kWxIuSOSBT8bveblvzSRVBwObK7K69nWNj1F+qhE46o3JH6XiWRoBLCL+IVqk/aBKzlt1KSarGjKxrHHRm234bqBkl9rnyBP4IA9aof2kve19msDmi4zHe+gt1Q/C+KHxPkld35Xam5tf/wAStw3hUssrI8jgZLOsRqGN3cenvT+3hTKb5deu5RsQwTi+KyVfekJBLbAcmg75G8vM6oDNT5QQ2/QnqOnkmjFKaKnF55Gxjo46nyaNUoycQxSy9nECW63e7QWHQKXJ9iFEMcENtLMOrGn4GybMqUuCnZ6ict1DYmC42u4kpuLkEklG2zwifbIXDuFfYFqorlMeofMSKRpXBK12lk2wm5JnUFbJ3SsdKoKt92lQ4hkKVS/vFYo6l/eKxKsNuJmFHVHQUBws6o6Cu5pvScXUeo6BW7rjMt5loM50CrOHH6Vn1gqd1awz+dH9YKlT0PwMpeteQvx5h4mpri/aRXey3PqF5PPC2QXIzEaWvZ7fzC95qKPMCF59xXw2W9+Ng8bBeSmtz1h56xhiN4pnMP8Aa7T/AMKPYZxW5hAqImyN5vjIv9nmhdRTEHVvuI0TRwJHT5a2SWOKPsoI3CV0ZmawmZrb9kQddbaDmqAGJG0VVGx5tb2Xg5HjqP8AxDJsAo/974iNyIY1wXTSPrXF5ga2UthZH6uYUolzhgaSc2+XSwJ10UtZwzTzgQsaIg44YzOGtztEkUj5CHAbm+pPMe5AAE4HSf7zfsM/Ndswaj5zD3NjC7l4Dpg6QtlqJIxHAWthDXydpM6QHUsHaNGQHQDffRWH8GUk+XIJ2OFFSyNZGWDtXyQve92ZzcrpO6CWXbcZiOiAOYsLoBYl4f4PeA33tGhVfiLiaOE9nCwPeANdAxvQePkueAMNjkp3xlg7aWoMccz6dszBlpnPyOc49zUE6a6KU0lNVxB0ETGSNY5hdI0MYLxMMhcW3MhYGSuzWveVoQAjV+IyzH6SWw/sZoPgFqnox0AH9zvyV2qwt8Uj43AB0bixwbtdpsbHmFao8Ke8gAElABXgzDWuqWGxc1neJOl3D1dOQXqua6CcLYOYY+8LEo8I0yOyAUOLbRPzXIa8akey7x8EmyUMTuRA/vicHDzLSvV8Tw4SsIIuvL8bwaSJxs2wvoQpAlwrGqmld/DVjHgf0pjofCztvcV6Zwbx62d7YquAQyO0bIwh8Lz0J3afNedfs/YHVRbOyN7BDO/6SMPALInOBtudRsml2AUc8okAELfR6SQSQXiZK6oe5udsJaS0jL6trnRQ2A7V3D2HuLiHtjJN3CORobm5nIdLoY/hbD/99vvEJSvW0kMkGjbPdRvc6XK3MZDWti7Ta+azT7iqddwfTxzFoqKh7Y46h0jWFpe50EjGAMcWAXOfVutrWuoAc28OYeP67Pswq3Bg+HN3nHuexv8AiEiRcO00gpoy6oY4x1Fz3WPleyp7NolcWlsbrXAvYXsLqjwPRxCat7UPcYMkbBLG2UtL6kRkmO+UutYE30ubKQPXKSpw+lZI+J0fdbmeWkPkIGwuV5fxX+0eqmc5sD46OK9gS4OncOpPs+QRefD4Kamla6FjmtY+aVzBZz3RVwjLWuJvly3AaTsl2rw1lUzPRRRML8pLnsEZdlDwMjBfKXOa7w+i31UIBSyMe4uklfO87ucXWP8A2dcqZroxoACeTGf/AKeqbIHv3vr+tkx8NcOvc8OLe6NdVJA1cD0vZQOJbZ8jszj1HsjyATEAuaamytA6BTZFZAbh3VsSKo0WXbSSdls065TDqXzFjMtgEqzRR33Vkxi1ldzSdhai2rlBsKjr2WaQiVgqOKjunyUZXDGwjVQ7xWKKpd3isVLF7iXh8lijAnQGi3RNdWhJqJy68U5Fvt1vt1TC2nZsTgi326t4TP8ATR/XCEqxhrrSx/WCpUm8X4L04rNHqoqFw+QO0Iug3pLuvyC0al3X5BebxZ6TNHGJcOwy3NrHwQGo4Rc1r2xyENkAa9o2c0EOAd1FwD7kwelO6/ILBUu6/IKMCc0KE+FVw7S08n0oDZLPd3wG5Rm/66eSovwutH9STeM+s7eIWjP/AFG3RP3pDuvyC5M7uvyCjEjNCOKavzuk7aXO9oY52d1ywbNPgF3T0Vc0ZWzStGRsVg5w+jbcNb5AEgeadO3d1+QWCd3X5BGAZoTcMwOqia5sUr42v9drXEB2ltbeBIRDDeGJY8pbI5mQktym1i4AOt5gAFMfbu6/ILPSHdfkEYE5oHwcLR3LpCXOJJJOpJOpJKNUdFFH6rQPcFU9Jd1+QWekO6/IK2AZoLdssEqE+kO6/csFQ7r8gosGSDbJ1HVQskFnNBQkVLuvyCrPr5LnvfJv5KygyHUSMn4baCXROLHEFt2kjRws4eRGiFOwSqiIMM8jcrBG2ziLRg3DR4Dl0RT/AFCT+75N/JYK+T+75N/JTgyOKhUlwOrAy9o/LlMdsxtkLs5b5Zu95rZpa/tGyGeXOxpY1+d12tO4HgbC/kmt1c/+75N/Ja9Mf1+TfyRgw4iFeno65lss0rcua1nO0znM/wCJAPnqucPwSqieZIpHse64c9riHOzG5zHnrrrzTd6S7r8h+SkE7uvyCMGHEQtxYHUmMxOmkMTnFxYXOLS4nMSQfHXzRPD8AezaV4uwMOVxHcbs3TkEUE7uvyClEh6qMGTmirR4DCz2Qi8WVosAqmcrM5UWZOSLpmWdqqYcscVAZXLRmWhVW23VVxUS1UXZGWuk2G6bFAB4qwa2+qWGu1RQbBTPZlY9CzU19gT0QCoxl0lyD3enNX6kJblYGl9tP/qdSs0xNXZoidOCSVioPGpWlOCIzZ//2Q=="/>
          <p:cNvSpPr>
            <a:spLocks noChangeAspect="1" noChangeArrowheads="1"/>
          </p:cNvSpPr>
          <p:nvPr/>
        </p:nvSpPr>
        <p:spPr bwMode="auto">
          <a:xfrm>
            <a:off x="290286" y="160338"/>
            <a:ext cx="29028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endParaRPr lang="en-US" altLang="en-US" sz="1800" smtClean="0">
              <a:solidFill>
                <a:prstClr val="black"/>
              </a:solidFill>
              <a:latin typeface="Arial" pitchFamily="34" charset="0"/>
              <a:ea typeface="MS PGothic" pitchFamily="34" charset="-128"/>
            </a:endParaRPr>
          </a:p>
        </p:txBody>
      </p:sp>
      <p:pic>
        <p:nvPicPr>
          <p:cNvPr id="3051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9727" y="3484563"/>
            <a:ext cx="294367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15875"/>
            <a:ext cx="9144000" cy="769938"/>
          </a:xfrm>
          <a:prstGeom prst="rect">
            <a:avLst/>
          </a:prstGeom>
        </p:spPr>
        <p:txBody>
          <a:bodyPr>
            <a:spAutoFit/>
          </a:bodyPr>
          <a:lstStyle/>
          <a:p>
            <a:pPr algn="ctr" defTabSz="455613">
              <a:defRPr/>
            </a:pPr>
            <a:r>
              <a:rPr lang="en-US" altLang="en-US" sz="4400" b="1" dirty="0">
                <a:solidFill>
                  <a:srgbClr val="7030A0"/>
                </a:solidFill>
                <a:effectLst>
                  <a:outerShdw blurRad="38100" dist="38100" dir="2700000" algn="tl">
                    <a:srgbClr val="000000">
                      <a:alpha val="43137"/>
                    </a:srgbClr>
                  </a:outerShdw>
                </a:effectLst>
                <a:latin typeface="Calibri"/>
                <a:ea typeface="MS PGothic" pitchFamily="34" charset="-128"/>
              </a:rPr>
              <a:t>ABSORPTION</a:t>
            </a:r>
            <a:endParaRPr lang="en-US" dirty="0">
              <a:solidFill>
                <a:srgbClr val="7030A0"/>
              </a:solidFill>
              <a:effectLst>
                <a:outerShdw blurRad="38100" dist="38100" dir="2700000" algn="tl">
                  <a:srgbClr val="000000">
                    <a:alpha val="43137"/>
                  </a:srgbClr>
                </a:outerShdw>
              </a:effectLst>
              <a:latin typeface="Arial" pitchFamily="34" charset="0"/>
              <a:ea typeface="MS PGothic" pitchFamily="34" charset="-128"/>
            </a:endParaRPr>
          </a:p>
        </p:txBody>
      </p:sp>
    </p:spTree>
    <p:extLst>
      <p:ext uri="{BB962C8B-B14F-4D97-AF65-F5344CB8AC3E}">
        <p14:creationId xmlns:p14="http://schemas.microsoft.com/office/powerpoint/2010/main" val="1411197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Picture 2" descr="http://ts1.mm.bing.net/th?id=H.5043203319923896&amp;pid=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365" y="1524000"/>
            <a:ext cx="313569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179" name="TextBox 4"/>
          <p:cNvSpPr txBox="1">
            <a:spLocks noChangeArrowheads="1"/>
          </p:cNvSpPr>
          <p:nvPr/>
        </p:nvSpPr>
        <p:spPr bwMode="auto">
          <a:xfrm>
            <a:off x="2742595" y="5381625"/>
            <a:ext cx="423333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z="2400" smtClean="0">
                <a:solidFill>
                  <a:prstClr val="black"/>
                </a:solidFill>
                <a:latin typeface="Arial" pitchFamily="34" charset="0"/>
                <a:ea typeface="MS PGothic" pitchFamily="34" charset="-128"/>
              </a:rPr>
              <a:t>Why do you feel warmer when you wear a black shirt vs. wearing a white shirt?</a:t>
            </a:r>
          </a:p>
        </p:txBody>
      </p:sp>
      <p:sp>
        <p:nvSpPr>
          <p:cNvPr id="306180" name="TextBox 5"/>
          <p:cNvSpPr txBox="1">
            <a:spLocks noChangeArrowheads="1"/>
          </p:cNvSpPr>
          <p:nvPr/>
        </p:nvSpPr>
        <p:spPr bwMode="auto">
          <a:xfrm>
            <a:off x="305405" y="304849"/>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455613" eaLnBrk="1" hangingPunct="1">
              <a:spcBef>
                <a:spcPct val="0"/>
              </a:spcBef>
              <a:buFontTx/>
              <a:buNone/>
            </a:pPr>
            <a:r>
              <a:rPr lang="en-US" altLang="en-US" sz="5400" smtClean="0">
                <a:solidFill>
                  <a:prstClr val="black"/>
                </a:solidFill>
                <a:latin typeface="Arial" pitchFamily="34" charset="0"/>
                <a:ea typeface="MS PGothic" pitchFamily="34" charset="-128"/>
              </a:rPr>
              <a:t>Absorption and Color</a:t>
            </a:r>
          </a:p>
        </p:txBody>
      </p:sp>
      <p:pic>
        <p:nvPicPr>
          <p:cNvPr id="306181" name="Picture 4" descr="http://ts3.mm.bing.net/th?id=H.4573982464213510&amp;pid=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6405" y="1657350"/>
            <a:ext cx="319919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624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descr="http://ts1.mm.bing.net/th?id=H.5043203319923896&amp;pid=1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365" y="1193800"/>
            <a:ext cx="313569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03" name="TextBox 4"/>
          <p:cNvSpPr txBox="1">
            <a:spLocks noChangeArrowheads="1"/>
          </p:cNvSpPr>
          <p:nvPr/>
        </p:nvSpPr>
        <p:spPr bwMode="auto">
          <a:xfrm>
            <a:off x="553357" y="4735514"/>
            <a:ext cx="33322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z="2400" smtClean="0">
                <a:solidFill>
                  <a:prstClr val="black"/>
                </a:solidFill>
                <a:latin typeface="Arial" pitchFamily="34" charset="0"/>
                <a:ea typeface="MS PGothic" pitchFamily="34" charset="-128"/>
              </a:rPr>
              <a:t>A black shirt absorbs all wavelengths of light, absorbing the energy and turning it to heat</a:t>
            </a:r>
          </a:p>
        </p:txBody>
      </p:sp>
      <p:sp>
        <p:nvSpPr>
          <p:cNvPr id="307204" name="TextBox 5"/>
          <p:cNvSpPr txBox="1">
            <a:spLocks noChangeArrowheads="1"/>
          </p:cNvSpPr>
          <p:nvPr/>
        </p:nvSpPr>
        <p:spPr bwMode="auto">
          <a:xfrm>
            <a:off x="305405" y="304849"/>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455613" eaLnBrk="1" hangingPunct="1">
              <a:spcBef>
                <a:spcPct val="0"/>
              </a:spcBef>
              <a:buFontTx/>
              <a:buNone/>
            </a:pPr>
            <a:r>
              <a:rPr lang="en-US" altLang="en-US" sz="5400" smtClean="0">
                <a:solidFill>
                  <a:prstClr val="black"/>
                </a:solidFill>
                <a:latin typeface="Arial" pitchFamily="34" charset="0"/>
                <a:ea typeface="MS PGothic" pitchFamily="34" charset="-128"/>
              </a:rPr>
              <a:t>Absorption and Color</a:t>
            </a:r>
          </a:p>
        </p:txBody>
      </p:sp>
      <p:pic>
        <p:nvPicPr>
          <p:cNvPr id="307205" name="Picture 4" descr="http://ts3.mm.bing.net/th?id=H.4573982464213510&amp;pid=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7595" y="1228725"/>
            <a:ext cx="3200703"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06" name="TextBox 6"/>
          <p:cNvSpPr txBox="1">
            <a:spLocks noChangeArrowheads="1"/>
          </p:cNvSpPr>
          <p:nvPr/>
        </p:nvSpPr>
        <p:spPr bwMode="auto">
          <a:xfrm>
            <a:off x="5181322" y="5105400"/>
            <a:ext cx="297240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z="2400" smtClean="0">
                <a:solidFill>
                  <a:prstClr val="black"/>
                </a:solidFill>
                <a:latin typeface="Arial" pitchFamily="34" charset="0"/>
                <a:ea typeface="MS PGothic" pitchFamily="34" charset="-128"/>
              </a:rPr>
              <a:t>A white shirt reflects all wavelengths of light.</a:t>
            </a:r>
          </a:p>
        </p:txBody>
      </p:sp>
    </p:spTree>
    <p:extLst>
      <p:ext uri="{BB962C8B-B14F-4D97-AF65-F5344CB8AC3E}">
        <p14:creationId xmlns:p14="http://schemas.microsoft.com/office/powerpoint/2010/main" val="1563948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a:xfrm>
            <a:off x="90714" y="8229600"/>
            <a:ext cx="9053286" cy="1143000"/>
          </a:xfrm>
        </p:spPr>
        <p:txBody>
          <a:bodyPr>
            <a:normAutofit fontScale="90000"/>
          </a:bodyPr>
          <a:lstStyle/>
          <a:p>
            <a:pPr algn="l"/>
            <a:r>
              <a:rPr lang="en-US" altLang="en-US" dirty="0" smtClean="0"/>
              <a:t/>
            </a:r>
            <a:br>
              <a:rPr lang="en-US" altLang="en-US" dirty="0" smtClean="0"/>
            </a:br>
            <a:r>
              <a:rPr lang="en-US" altLang="en-US" dirty="0" smtClean="0"/>
              <a:t> </a:t>
            </a:r>
            <a:br>
              <a:rPr lang="en-US" altLang="en-US" dirty="0" smtClean="0"/>
            </a:br>
            <a:r>
              <a:rPr lang="en-US" altLang="en-US" dirty="0" smtClean="0"/>
              <a:t>Anyone with a dark-colored car on a hot day will experience the effects of absorption.</a:t>
            </a:r>
            <a:r>
              <a:rPr lang="en-US" altLang="en-US" dirty="0" smtClean="0">
                <a:solidFill>
                  <a:srgbClr val="FF0000"/>
                </a:solidFill>
              </a:rPr>
              <a:t/>
            </a:r>
            <a:br>
              <a:rPr lang="en-US" altLang="en-US" dirty="0" smtClean="0">
                <a:solidFill>
                  <a:srgbClr val="FF0000"/>
                </a:solidFill>
              </a:rPr>
            </a:br>
            <a:r>
              <a:rPr lang="en-US" altLang="en-US" dirty="0" smtClean="0">
                <a:solidFill>
                  <a:srgbClr val="FF0000"/>
                </a:solidFill>
              </a:rPr>
              <a:t/>
            </a:r>
            <a:br>
              <a:rPr lang="en-US" altLang="en-US" dirty="0" smtClean="0">
                <a:solidFill>
                  <a:srgbClr val="FF0000"/>
                </a:solidFill>
              </a:rPr>
            </a:br>
            <a:r>
              <a:rPr lang="en-US" altLang="en-US" dirty="0" smtClean="0">
                <a:solidFill>
                  <a:srgbClr val="FF0000"/>
                </a:solidFill>
              </a:rPr>
              <a:t/>
            </a:r>
            <a:br>
              <a:rPr lang="en-US" altLang="en-US" dirty="0" smtClean="0">
                <a:solidFill>
                  <a:srgbClr val="FF0000"/>
                </a:solidFill>
              </a:rPr>
            </a:br>
            <a:r>
              <a:rPr lang="en-US" altLang="en-US" dirty="0" smtClean="0">
                <a:solidFill>
                  <a:srgbClr val="FF0000"/>
                </a:solidFill>
              </a:rPr>
              <a:t/>
            </a:r>
            <a:br>
              <a:rPr lang="en-US" altLang="en-US" dirty="0" smtClean="0">
                <a:solidFill>
                  <a:srgbClr val="FF0000"/>
                </a:solidFill>
              </a:rPr>
            </a:br>
            <a:r>
              <a:rPr lang="en-US" altLang="en-US" dirty="0" smtClean="0">
                <a:solidFill>
                  <a:srgbClr val="FF0000"/>
                </a:solidFill>
              </a:rPr>
              <a:t/>
            </a:r>
            <a:br>
              <a:rPr lang="en-US" altLang="en-US" dirty="0" smtClean="0">
                <a:solidFill>
                  <a:srgbClr val="FF0000"/>
                </a:solidFill>
              </a:rPr>
            </a:br>
            <a:r>
              <a:rPr lang="en-US" altLang="en-US" dirty="0" smtClean="0">
                <a:solidFill>
                  <a:srgbClr val="FF0000"/>
                </a:solidFill>
              </a:rPr>
              <a:t/>
            </a:r>
            <a:br>
              <a:rPr lang="en-US" altLang="en-US" dirty="0" smtClean="0">
                <a:solidFill>
                  <a:srgbClr val="FF0000"/>
                </a:solidFill>
              </a:rPr>
            </a:br>
            <a:r>
              <a:rPr lang="en-US" altLang="en-US" dirty="0" smtClean="0"/>
              <a:t/>
            </a:r>
            <a:br>
              <a:rPr lang="en-US" altLang="en-US" dirty="0" smtClean="0"/>
            </a:br>
            <a:r>
              <a:rPr lang="en-US" altLang="en-US" dirty="0" smtClean="0"/>
              <a:t/>
            </a:r>
            <a:br>
              <a:rPr lang="en-US" altLang="en-US" dirty="0" smtClean="0"/>
            </a:br>
            <a:r>
              <a:rPr lang="en-US" altLang="en-US" dirty="0" smtClean="0"/>
              <a:t> </a:t>
            </a:r>
            <a:br>
              <a:rPr lang="en-US" altLang="en-US" dirty="0" smtClean="0"/>
            </a:br>
            <a:endParaRPr lang="en-US" altLang="en-US" dirty="0" smtClean="0"/>
          </a:p>
        </p:txBody>
      </p:sp>
      <p:sp>
        <p:nvSpPr>
          <p:cNvPr id="308227" name="AutoShape 2" descr="data:image/jpeg;base64,/9j/4AAQSkZJRgABAQAAAQABAAD/2wCEAAkGBxAPDA8NDA8PDQwMDQ0NDQ0NDw8NDA0NFBEWFhQRFBQYHCggGBolHBQUITEhJSkrLi4uFx8zRDMsNygtLisBCgoKDgwOFA8PFCwcFBwsLCwsLCwsLCwsLCwsLCwsLCwsLCwsLCwsLCwsLCwsLCwsLCwsLCwsLCwsLCwsLCwsLP/AABEIAMIBAwMBIgACEQEDEQH/xAAcAAADAQEBAQEBAAAAAAAAAAAAAQIDBAUGBwj/xAAvEAEAAgECAwcDBAIDAAAAAAAAAQIDERIEE1EFBhQxYZGhISJBB0JScRVyFiMy/8QAFwEBAQEBAAAAAAAAAAAAAAAAAAECA//EABoRAQEBAQADAAAAAAAAAAAAAAARARICIWH/2gAMAwEAAhEDEQA/APxc0xKkbGg0MwLQaKAROhmYRIUAiQsBEhWg0WkSFaHoJEhWg2lIkK2jaCQraNoJCto2gkK2jaCSVtG1USStC0QTJL0LRRAVoAKIMBlowW4blgoI5kHvhIKNPMjqOZHUFBO+OsHFo6x7goDUAYAAAwAAAAA1CBgCBgCAAAAaAQMhCKT0JQgNAIkASjSSkyt5NMpgSIEshIstFlCAAAwAGp7p6z7yQA989Z95PmW6ykAvm26yOdbr8QgINOfbr8H4i3p7MiBt4m3ofiZ6QxJSujxM9IHifT5c5hXR4n0+R4mOny5gDq8THSR4mOk/DlAOvxEeo58erlAV1c6BzYco1CunmQblNfSV0CQJZbSm3kpNmtZISIKWQJmFLy1/LQxBgQgAikYAAAAAAAAAAAAAABAwBAAAAAAAAAAHULAWTGtSmykT5rrJpMoQEtKzrVnZWNoxMwlrerOYKEStCQIGAIGIgBqRgCBgCAAAAAAAgCMKEDIAAAAAQdRWNMmLoRPmpK6gOsfUl4kGtuDycqM2y3JnJOKMmn2c2Kxaaa9dJiWdafV/Rn6WcDwv/HuGx8RTFktntm4i1bRW1vuyXilpj/XR7PEdzezcn18PijXpWITdmrH8vzVjaj+lM/6fdnz5Yax/UQ4c36d8BpP/AE1TpY/nbQph+0cd3A4Wtp0x/T+3mZu5HDR5U+ZO8SPykP0vJ3PwR+z5ljfupgj9kfK9YR+daCH31+7OGP2Qyt3exfwj2OsSPhpGj7O3YWP+MeyJ7GpH7Y9jrCa+P0Gj67/E0/jHsU9k1/jHstwj5LaNr6m/ZlejG3Z8dC4R85tGyXvzwMdBHBR0LhHg7JHLl708HHRFuFjoUjxOXI5cvYnho6Jnh46FI8nZJbHqWwIthKPO2Da7bYkTjKOTabp5YCJTKkSuLoRCpI1BJ1lMgHqdi9uZ+Evv4fJamv8A6rrOy39w/TO7v6lTeYrn+y/l5/bP9Px6JaRZrnPLPpmv6S4TvNW+n3eb0J7Ti0axL+duyO38mG0brTNY933vZneat6xpbp+XDfGNV93xvERb6vLzZYeV/ltfz8sbcZE+Usxa77zqyvVy14lU51Bkq5r0hrORnawOe+KGF8TrvZheQc3KgWxNk3lUct8UML4nXaWcg47YEThdkwiag5ZxMr4XbMM7QDz74mVsb0LUYXqo4rUZ2o7JoztUHFajKaOy1WVqqjm2hrtMo85KpQ3holJ2I1AUmUgR1kpC56RerXBxFqTrWdGANV73C9tW8pl6/D9ra/l8Xq3w8RMMwr7zD2hr+XTXjHxnDcc9LBxmv5Zivpa8S05zw8fEuqmdB6NsjOb6uaeITz0V2Tb6Mb3Yc5E5AazZE2YzkTORRtuEWYb1VsC7M5ObImUCmWV1zKJEZTDK1W8s7Qqua8MrQ6MjC0KjEKmCVHlSlUpaxdKxCQIRSa5r9kT6gzAIDBGBgAFUvo7MHE+rhESD3sPFOvHxXq+dxZnZjzs7g9qOK9VRxDyYyrrlSK9WM5895sZj5oO+cpcxxRlVGQg7IyLrkcUZFRkB28wbnJzFcxFbTdE2ZTdM3Ea2sibIm6Nwp2ZWOZRaVREhMhUeVZKrJbNISBKBNcf1rMMV47fUMRJKv5pAAAQGRigAAF0yaMwDsplaVyOGtmlbg7q5Fxkcdbri6DrjIvmOSLLi6Dqi64u5IuuLg6YuqMjli5xcHVNym7DcJsg0m43MZsNwNJsztYpsmZVRuCNQI8+SElLYQkBApEFIBdkLjyRKAIyUMAAAAAAAA9SAi62aVswVFgdEWXFnNFlxYV0xY4uwix7kHRFj3MIsrcDfcNzGLHuBruGrLcNwNNSmUbimwK1NnqAcZSZS0AjJAAAF1KShUgkACAACgAAYBAAZADAEESqJSBWsScSyiVRIjWJNnEnEitThnEnqC9QjUagopTqNQMJ1Mg5ykBQEAgAABwcgAQAEAgwBGAKRgACMARgCEDAA4IAuDABQMIoIwoCMAQAB/9k="/>
          <p:cNvSpPr>
            <a:spLocks noChangeAspect="1" noChangeArrowheads="1"/>
          </p:cNvSpPr>
          <p:nvPr/>
        </p:nvSpPr>
        <p:spPr bwMode="auto">
          <a:xfrm>
            <a:off x="0" y="-144463"/>
            <a:ext cx="290286"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endParaRPr lang="en-US" altLang="en-US" sz="1800" smtClean="0">
              <a:solidFill>
                <a:prstClr val="black"/>
              </a:solidFill>
              <a:latin typeface="Arial" pitchFamily="34" charset="0"/>
              <a:ea typeface="MS PGothic" pitchFamily="34" charset="-128"/>
            </a:endParaRPr>
          </a:p>
        </p:txBody>
      </p:sp>
      <p:sp>
        <p:nvSpPr>
          <p:cNvPr id="308228" name="AutoShape 5" descr="data:image/jpeg;base64,/9j/4AAQSkZJRgABAQAAAQABAAD/2wCEAAkGBxQTEhUSExQVFhQXFhgYFxgYGR0XGBwVFBYWGBwYHRgYHSggGBolHRgVIT0hJykrLjAwFx8zODMsNygtLisBCgoKDg0OGxAQGiwkHyQsLCwsNSwsLC0sNCwsLiwsNCwsLSwsLCwsLCwsNCwsLCwsLCwsLSwsLCwsLCwsLCwsLP/AABEIAJEAoAMBEQACEQEDEQH/xAAcAAACAwEBAQEAAAAAAAAAAAAAAwQFBgIHAQj/xABHEAACAQIDBAQKBwQIBwAAAAABAgMAEQQhMQUGEkETUWGyFCIyMzRxcnOR0QcjQoGSsdJDUqHhFkRTYpPBwvAVFzVUY4KD/8QAGgEBAAMBAQEAAAAAAAAAAAAAAAECAwQFBv/EADERAAIBAwMBBgUDBQEAAAAAAAABAgMREgQhMUEFEzJRYYEiobHR8FJxwTNCgpHhJP/aAAwDAQACEQMRAD8A8XxvnH9tu8aATQBQBQBQBQBQBQBQBQBQBQBQBQBQBQBQBQBQE3YvpEHvo++tAIxvnH9tu8aATQBQG2+iJAcc4bTwaa5tewsM7c7V4/bba0yt+qJrR8XsaeDd3D4jBbNwsc5khfFS3l6PomICyMVCsTY3Fte2vOlrK1HU160oWkoLa91yl6GmCcUiuwO6+BnOElEbwpiWxEHRmQsVlivwScRAPIgjS5FdFTXaml3kG1Jwxle3KfK+xChFtC9t7kQYbC+ENxFo4Cso4v66WjCjLQWdstPFqdP2nVrV+7XWV1t/Zv8Ab5kSpJRv+XKvdSO+ytp5XN8PbK51krp1rtraH+X8FY+CRcbvbEXEYHAQzGXo2xkwdV5BUc30uumZ7a5NVqXR1NadO11BWfui0Y3ik/MtN14MJHisNHDHEsjJiHmCO0xUBQEAkfkQWNragVz6yWonQnKo20nFRurX332Xl5l4KOSSON2ti4NJ8NMkDBZ8DLLwNJxhWjyOZXxiQeoW1FTq9TqJUpwlPwzSula9/fp8yIRimnboYjcfaaQ7ThkVeGJpeDgJ4rJKeEAsQL2uM7cq9ntChKpo5Rbu0r39Vv8AMxg0po9Nw+7EPRrsyw48PNHiiTzifESgg+qMKP8A37K+cnrqmT1XSScPdRX8/Q6FBeHy3KGPYeFxcsEkqu8m0pMSySK/D0CxW4BwAWfJlBv1V2vVV9PCcYNJUVFNNeJvnfoUxjJ3fW47dPY2Ew8+y2CM2IxAZi3FeMCMSBiBz4rjsHDeq67UaitT1CbShFpcb72+hMIpOPmytbc7CRTYWOZuJJI5pHmVz0bSobdFdQeCNSRd9cxpz6F2jXqU6kqas04pK26T678t9EV7uKaTM3vzsRcNLH0aqI5Yw68EvTIcyCUewPDlzua9Ds/UuvB5PdOzusX7oznGz2M1XoFAoCbsX0iD30ffWgEY3zj+23eNAJoAoCXszacuHcvC5RipQkW8ltRmOdZVaNOrHGorrn3JTa4GxbcxCxxRLKwSJzJGBlwub3YHW+Z+NVempOUpuO8lZ+qGTG4/ePFTSRyyzMzxG8ZyHCbhrgAWvcA6Z2qtPR0KUJQhFJPn1Jc5PdsXi9uYiVHjklZkeTpXBtYyEW4jl1AZaVaGmpQkpRik0rL9iHJtWO9ibx4nCcfg0zRcduKwGfDe2oPWfjVdRo6Got3sb24JjNx4LbZe/mJSZZZmM4Us3Cx4CHdOAurKMmt2Edlc1XsqhKm4U1jxx5J3t+xZVGndkzbf0kYiZY1i4oyjMwkdxLL4ylSobgUBbHS3V1Vjp+xqVNtzs7q1krLm/m9/cmVVtbGew+8mKQwskzKYFKREW8VG1XTMeu9d8tHQkpKUE8nd+rKKTRAxeKeR2ldrux4mbS568tK3hCMIqEVsiG7lm29WMMrzmd+lkTo3bK5j/d0tauZaHTqCp4Kyd0vXzJzle9xez95MVBEYYp3SM3uot9oWNiRdb9lqtV0dCrNVJwTf5/sKckrJnyHeLEq0LLMwbDqVhNh4inUDL86S0dCSmnHx+L1GTOsDvLioVRIp2VY2ZkAtYFwQ3LMG5yOVRU0VCpJynFNuyftwFOS6kbau1psS4eeQuwAUE2FlHIAAACtKNCnRjjTVkQ5N8kKtiAoCbsX0iD30ffWgEY3zj+23eNAfI4+LTWgFEUB0ludAfZYiuv3UBwKAa0WXENOfZQCqAZEgOXOgOGUg2ORoD5QBQBQBQBQBQBQBQBQE3YvpEHvo++tAIxvnH9tu8aAUrWzGtAWkcAxC+LYSgafvCqN488Aq2UgkEEEag5H4VcE3BTKR0cnknRuo1V35QFY/AtE3C2h0PIikZKXAOMNOUN9RzHWKlq4JeMwA4elizTmOant7Kqpb2YK4VcFphVWccBIEg8k8j2VRvHcFdNCyMVYEEag1dO+6BxQBQBQBQBQBQBQBQE3YvpEHvo++tAIxvnH9tu8aATQHcMpUhlNiNDRq+zBp0wqbQQlLLikGa6Bx2X5/PPlXJKboPfw/Qta5l5IypKsCGBsQRYgjkQdK6001dFS82LtCN18GxJ+rPkPzQ+vqrCrCSecOSUQ9u7Gkw0nA4upzRx5LDs7eypo1o1VdBqwvZW0mhe4HEp8pToR86vUhmrEJlntrYY6MYrDeNAc2AzMZ7eoflWFOv8Xdz2f1LNdUZ8G2YyPKuoqafAcGOXonITEKPEbQOOo1yVG6HxLePUstzO4zCPE5jkUq6mxB/wB5jtrphNTWUXsVatsJqwCgCgCgCgCgCgJuxfSIPfR99aARjfOP7bd40AmgCgG4XEvG4dGKspuCKiUVJWfA4PQlwUW2YS8XDHtCJbsmQWZRzF+fbyvY8jXgTr1OzaqU1elJ8/pf5/w3UVUW3J53PCyMUdSrKbMrAggjUEHMGvfTTV07owNlultyGZPAMefqWyjlORjbQXY6DTM6c8tPK19CtT/9GmXxLleZrCSe0ik3s3blwM/RSZgi8bjyXXrHb2V1aHW09XSVSHuvJlZwcHZhuvvC+Ek4rccTZSRnQjsvzq+q0yrwtw+jIjKzL3e7dOPoRtDAnjwr5uo1iPO41C9nL1V5+g7Qm6j0upVprh/qX3+pecFbKPBiUYgggkEZgjIg9d69lq6szI9E2Q0O2IvB5mWLHIv1UmgkH7p6z2feOYrwdVOr2dPvYLKk/EvL1N4pVFZ8mD2ls+SCRoZUKSKbFT+faO2vapVYVYqcHdMxaadmRq0ICgCgCgCgCgJuxfSIPfR99aARjfOP7bd40AmgCgCgJGAxskMiyxOUdTdWGoP+Y7KpUpxqxcJq6ZKbW6PQcUkW24ukThi2jGvjposqjmL/AJ3yvY5WI82lGWieD3g+PQvJ5bnnM0TIxRgVZTYgixBHIg6GvVTvwZm23a3jixEP/Dton6r9hMfKibQAsfs6Z8swctPNq6R0qnf0Oeq6M0UrqzM5vLu/LgpjFKLg5o48l16x8uVdtGrGrHJFCXudvXJgZCR48L5SxHRhpcX0a3yNYazRQ1KV9pLhkxm4lnvfuxH0Yx+BPHhXzZRrEeYtqF7OXqqNNXl/Tq+JfMSS5RjY5CpDKSCDcEGxBGhBGhrsaUlZ8FT0bC46LbUQgxBWPHxr9VLoJR+63blp945ivKjRlopXp703yvI0cs1vyef7QwMkMjRSqUdTYg/n2jtr1YyUldGZHqQFAFAFAFATdi+kQe+j760AjG+cf227xoCVsTZD4qQxxlQQpbxjYWHqFAXD7i4gfai+J+VWxIuIfc+cfaj+J+VMWRkhTbrTD7UfxPypixkjrCbHxELrJG6q6m6sCbg/Cqyp5Kz4GSNdtTZ0W0lV3ZIMYBZj+zkt/n/HPnlWMacqW3KIyMjtHdOeFuB+C5FwQSQR1g2reO+6JzRpNiz9JB4FjyGiHmZRm8beu2a/zBy0xnQcZZw56kZlRtXcWWIGRJI5Yv3lOefWM/zrSLuM0O3UnxODkJHA8T5SRk5MOsZZNVaunVRepOSJ+1tx452MuBkQA5mJzYqeodQ7P41EXJbTIzS5M2u7c6tcMqsp5MQQwPWBkQa2xuTkjaz4IbQgVMWyR4pMkmXRl6mGX+8xrauZUZUnePBDkZjGbh4mM5tEQdCCbG33ZVvH4hmhS7kYg/aj+J+VWxZOSHJuBiT9qL8R/TU4MZIfH9G2LP2ofxH9NMGMkZ/eDYsmEl6GUqW4Q3im4s1+sDqqrViU7iti+kQe+j761BIjG+cf227xoDRfR41sS3uz+YqUQzd4iatEUIE0lSQQ5ZKEEZ2oBLmgNRj8EmJ6FlmRVEapYm7cXVa+ulZw25KXsZzHYUxSNGTcqdR8a0LJ3Vy52GFfDTRcao7MD42Xi2HyNZy8SZD5I20dldEqsHDq1xcdY/Or8iMr7DNguqzIzGwB16iQbVWavEl8FlPsm5d+kUm5aw6rk1KexTO2xBjSrGpfLCHijAYDhve/XWa2kzNuzAYbhNq0W5aMronYeGrElrhcPUknj30wJbaFv/DH/qrGp4i8eDLbF9Ig99H31qhYRjfOP7bd40BebjNbEH2D+Yq0eSJcG0mkq5mQpXqSCM7UAhjQHBoCRs/EdHKkhF+E3tRkNXRpzh48RC7xxgOxyLHO4535eqpXBjdxe7M1JhyrFWFiNRUGyae5pdlYmOURxtHcopzOY5cus5URlNOO6ZBx+BKOTYBSTw20t1UZpCSaJOzMQqB1ZbhgNMtL/OosJxb4LLGYPQqoFhnarWM6c97M5w8dQbssdc7VKRzSvFrcssHGDmKsbqSaui4gitViTw76Zv8AqP8A8Y/9Vc9TxGkeDJbF9Ig99H31qhYRjfOP7bd40BI2PtEwPxheLIi17a1KdiGi2fe1j+yH4j8qnMjAU287f2Y/F/KmYwFneJv7Mfi/lTMjA5/pAf3B8f5UzYwD/j5/cHx/lU5sYB/SA/2Y+P8AKozYwH4beqRCCqgEf3svgRapzYdNMZit7nkbiaNb5XsbafdTMiNNJWRym9bDSMfiPyqM2TgiW+/UjKFaJSBp42f8BU5sqqSTujlN9GH7Ffxn5UzL4kqH6QnX9iv4z+mmbKOjFjE+kZh/V1/Gf00zL4khPpPYf1Zf8Q/pqe8IcEyRhvpYZL2wi/4p/RU956ERpqPBK/5zP/2if4p/RTvfQtgYffDeE47EeEGMRngVOENxeTfO5A66pJ3dyUrEHYvpEHvo++tVJEY3zj+23eNAJoAoAoAoAoAoAoAoAoAoAoAoAoAoAoAoAoAoCbsX0iD30ffWgEY3zj+23eNAJoAoAoAoAoAoAoAoAoAoAoAoAoAoAoAoAoAoCbsX0iD30ffWgEY3zj+23eNAJoAoAoAoAoC33W2aJ8QFZGeNFaSRUNmZUF+EHkSeEX7aAvZtzoleSFpTHJ4YIIWK8QZZEDRcQBHACCpLZkcWhzsBW/0VY4VcQrszMQAgS6Al+DhMgbxXvqGUDtoBo3TVmsmJUqplSVyjKEkgUMwAuS6kXs2RPCbgZXAWu7cZjL+EG/RtMq9FmYEbhZieOwktmEzB04hQEmbdRWmxEUL3EWJSLjcEEIY8XI54VJ4rLBe+psMhegELuxGUafwgjDCISh+iPSEGYQlei47Bg/8Aet20BS7VwJgmeFiCUa1xoRyOfWLUBEoAoAoAoAoCbsX0iD30ffWgEY3zj+23eNAJoAoAoAoAoCRhsa8auqNwiQBWtqQGDWB1GYGlAWcO9eKUL46tw8PCWjRirRjhSQEi/SKNG1oCOu3phF0IKAcIQuEUSGMG/AZALlb59fK9sqAbi95sRIbllB+s4uGNF4mmAEjtYZuwVc+zlQDJ95XMCQIqqFi6Jm4VLlSxYgPa4U5ZdnaaAU+8uILlwyqzPHIxVFHFJEsih2FrMSJZLjRuLMGgF4vbszq6XVY3RUKIiqgRXEgCgDLxxe+p50BCxuLeV2kkN3bMmwGdraDLlQCaAKAKAKAKAm7F9Ig99H31oBGN84/tt3jQCaAKAKAKAKAKAKA6jjLGwFzQDPBHuRwm41oD4MM+XinxtO35UB98FexPCfF17LUAsRk6DW/8NaA5oBggYrxBTbroDkIb8Nje9rc76WoBi4RzaynM8I7Te1viDQCmQi1xqLj1HnQAVNgeR0+6gJmxfSIPfR99aAj40/WP7bd40Am9AF6AL0AXoAvQBegC9ASMHiOA31BBB686AeuOS9yrZABMxcHPM31Ivl1UB88OWxFj4wAbT7KlRw/G9AJlxIPFYeVwjM/ZUaHtPi/CgPseLsoWw0bkCfG6iRcfdQEldqAG/CTrqdL28UdSgXAH940Avw8WOWdzw6WXO4sbcQ9QNqAau0lGYVr8QOo06TpPjyoBMG0eFbZ3CMAb/aLcQP3UB1NtANxZEXvYA5WIAsesAgkes0B0+07kkg+XxXvn5XEBnqAOXq6qA62fMGxcLAW+ti530deugP0S2p9Z/M0B8oAoAoAoAoAoAoD7QHygCgCgCgCgCgCgCgCgAUB3hvLX2l/MUB//2Q=="/>
          <p:cNvSpPr>
            <a:spLocks noChangeAspect="1" noChangeArrowheads="1"/>
          </p:cNvSpPr>
          <p:nvPr/>
        </p:nvSpPr>
        <p:spPr bwMode="auto">
          <a:xfrm>
            <a:off x="145143" y="7938"/>
            <a:ext cx="29028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endParaRPr lang="en-US" altLang="en-US" sz="1800" smtClean="0">
              <a:solidFill>
                <a:prstClr val="black"/>
              </a:solidFill>
              <a:latin typeface="Arial" pitchFamily="34" charset="0"/>
              <a:ea typeface="MS PGothic" pitchFamily="34" charset="-128"/>
            </a:endParaRPr>
          </a:p>
        </p:txBody>
      </p:sp>
      <p:pic>
        <p:nvPicPr>
          <p:cNvPr id="308229" name="Picture 2" descr="https://encrypted-tbn0.gstatic.com/images?q=tbn:ANd9GcRvoO5xsn8j0AF0rdOiq98XgQH1gUbeq1XjFCznCLMAcILq0ECLt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429" y="3616325"/>
            <a:ext cx="372987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30" name="AutoShape 4" descr="data:image/jpeg;base64,/9j/4AAQSkZJRgABAQAAAQABAAD/2wCEAAkGBxQSEhQUEhQWFRQUFRUUFRQUFRQVFBUUFBQXFhQWFBQYHCggGBolHBUUITEhJSkrLi4uFx8zODMsNygtLisBCgoKDg0OGhAQGiwkHxwsLiwuLCwsLCwsLCwsLTcsLCwsLCwsLSwsLC8sLCwsKywsLCwsLCwuNywsLCwsLCwsLP/AABEIAJsBRQMBIgACEQEDEQH/xAAbAAACAgMBAAAAAAAAAAAAAAAFBgMEAAECB//EAD8QAAEDAgQDBAYHBwUBAQAAAAEAAgMEEQUSITEGQVETImFxFDJCgZGhI3KSscHR8AcWJDNDUrIVU2KC4fHC/8QAGgEAAgMBAQAAAAAAAAAAAAAAAAMBAgQFBv/EAC4RAAIBAwIFAwQDAAMBAAAAAAABAgMREgQhEyIxQXEyUWEUQoHRkaGxUsHwBf/aAAwDAQACEQMRAD8AAUt3ORMUpVfA2XcmgQhdiELo5E52YA9DK7FA7ojwiCtU7hsQrOmVVQXY6JdNw89E0mhG9lPHSjolOK7DVJioMLcuxhTuid2UrTysVYGGiyU3YatxAdhLlyMId0XoMdGDyW3UIUZE2POpcMI3C6jw42TxU4aOipS04tsrpXKN2FKahIUBpHDRNLqPS50VV0XvTFTRTiC+ykddEqejceSJ09OL7BGqKjHUJNWFjTSdwDFhZPJdnDD0TnDRtUnoYXNqdTdFCP8A6a7ouhhjuidvQh0XYpAkrqXEc4W7oo34U48k+upB0VaamtyWmmJkIM2EO6Ko7CSnt9OCdVE+jatcEZ5tCMcOKtU+Gk8k3T0QuBYaohS4UFaWy3Fx3Yly4Q8DQHxVV2GH9BenspG+CryxQ3yktv000Soy+C8o/J53FhTr6C5XMuGEOsLEjcXThjDexbmYBY6A9L80vUMojfmIzXBB6681ohSclkjPOqoOxXgwt1tRr4BVq+iMbb89hojjsVdc2AtyBQ+okc/1jfw5K0NNK92RLURtsLJpCtGjKYTEFnZBaeEZ+KL3ohW20h6I/wBkFvsQjhEcUACiPREaDCHX1aUTp+64EAe9N2Hwse0OHP8AVkissUPotSYoRYQ7ou58KIbsnr0ZoCF4hWRAOGYXGix2cuhryS6iGymIusUlZiLQ42WIwkTxIgPAj3k1NOiUsCPe96amldWitjl1nuSXWw5R3WXTbCbl6GuI0Oo+amixG3JDVuyo4Jl1NoZGVbW2Jde+yLU/0l8ljYai/VIoKt4XiDoXhzTp7Q5ELPVoO111H06+9n0G6lBJLQRccr6/BS07hITlIJG+vRAcUkMM7KiP1ZO98fWCkxGpMMrJo9Y5Be3K/MLH6rW+7p5XVGnNK9+3+e4aEOe4G4VIUTiSG2v0OnwVTF8QfG+OaM3jeAbW58wtY3XOaYpoz3HWPv5gog5bW+7/AFdgk4737A3EpsrsnT1vNUHSDkET4ihDss7PVkGvg5BrrdRanBNGWbcZWLMT0aoHIFG66L0UoZv8FStE00GM1HqOitX6IHHiBd4BEaaXS5XNnTN8ZrsXAtqCOa5XXahK4ZbIkI00VKWZ2p6Ls1OUqGV4JP3JkY2Ksql2YE9FVDXOuRy+Ks0/cfrsfxUr7RPv7J+4pyqWdkZ5b9Qd3nkubuB16eCjdiUtrA2RDs+ym01Y77itV1GGuNtjqEyFaDaT79BMoO10D5MQe5haefPmh00dvzV+VlkMnqMpsPfdbIRXYyzfuSV9e57WtNrN2sFRusL77rkp8YpKyESlfc2StXWLRKuQbusJXGZazIsRckusuo8yy6LEXJLqxTVz4/UcR4KoCszKHFPqWUrFyavkebucfuVKpdoVu6jqD3SoxSWxOTbF2d3eKxcT+sVtZrGlMjwM95NDSlbA/WTlTx6agJ1LaIiquYjaxWoYPBWGRaKTMBupcwUCP0cKGQgaKSavaNAgmL1jmxSOba7Wlwv1A0UJO12S2r2ReksFHmXnH741PVn2AtfvhU9WfYCV9ZTHPRVPg9iwyXtoXQO9YDNH5jcLMNk7WJ9O71hd0d+RGpH3ryKm42qmOa4Fl2kH1R8ExcT8SzRPgqqYt7KYB4BaCWyN/mMJ/W642orRjUcI9Jbx+JL9mmGnqWTfbZ/KHrC5O0jfTu31dHfk4bhZhMudj6d/O5Z4OG4SJxPxNMwwVdMW9nO0OsWi7JW27RhPms4m4mmb2FXTFojmAJBaCWTN9dpPwKT9XGfTbibr4mu35LLS1Fb4/tD3hEmdr6Z+l7lt+Twg8jSCQdwbFL3E3EkwZBWU5aGSizxlBLJ2esD52JW+KOIZXww1kGUMlGSVuW+SZu/uKfpv/pQVRSa2qdfia6/yUno5uNu6/wAGJkttl22UrzYcXVPVn2QrdFxTO51iW/ZC631NNlFp6qPUaOVEfTuQSDHjz2t5X8lS/euTNuPgkSlBs0xjJI9VpavX3KN1Zr70k0XELyL3G3RUaril7TuPgl8ty/MekzuuAbrlkZIHUfNect40mtoW/ZChh/aFUskbnyGPMM4DADl52KRqG1BuHVFkm3uenzMJHiFw6TMzKdxsvO8d47qqarDXmN9O4te0hgBdE7oeo1+C5x/jaenqWg5HQOyyMcGgF0Ttd+oWFahStj35o/8AaJdN9z0uG72ZT6zNj1Cke0mOzt27eK8txrjipo6ltix9PIGyMOQXdE7ezuo1UnE3HlXTVEZY5j6WQNlj7gu6M+s3N1GyTKu27Q+7mj57xIVJ238MbqqubbQoK99zfqlbjPG5oJmvgLTBO0SRHKDod2nxBS/++NT1Z9gLv6XX0Z01ON9//NGCpo6rdnY9JiF3Aa6kDTf3Izigjc+GJg0b3S0b5iddfxXn/C3EU5ZPUy5Ozp2d3uAZpnaMbfz1W8D4lqG09RWSlvd+jhGUDNM/c+IAuq1NdByur7bfll4aKajbbc9BrezknjY0dxrcpaP+J71z08UNxmVrpnuZ6ptbyDQEn0vElRDQSVMhb2kzuygGUer/AFHn7kufvjU9WfYCmjqoXvd7bfsippajVtt9z0VauvO/3xqerPsLP3xqerPsBa/rafyI+iqfB6JdZdJnD/Ec807WPLcpvezQDsT+Cck+lUjUV0Iq0pU3Zm7ra4W7pthR1dRVJ0K7uoag6FVa2JXUX5tysXMx1KxZGakcYIe8m+nqrAX1Sbgp7yZWlaKMbxEVnaRdkrnHY2Hgo3TE7lQXWXTsEhWTJLqnjJ+gl+o77lZuqmLn6CX6jvuVZrlZam+ZHmJatWUllqy88z0RxZMPD8wmiko3n1/pISfZmbrbycBZArKbD5gyRj3AkMcCQDYm3QpGop5wfut15ReDs9wvgD+0jlopNM/fiv7E7OX/AGGi1gEmdktHJoJLujv7E7NvjsrHEeJwvlgmiaCN3tByvzAg625+K54kxWJ8lPNC0WHrsFmvuHX1PXxXNTlP7Ws9/El+zU4Rjfdcv9o44cluJaKbRs18l/YnbsfvC64amsZaOfRk12i/sTN9Uj32Ck4lxWOU08sQ0BJezQPvcHU/iuuJsUjmMEsY2Jzs0D7gg6kfeovKf2tZ7+JLp/IOEY33XL/aYuVFO6NxY4WLSWnzBsrccL4XASNLSWhwDhY5XatNvEJpqp4KuWCTM2NjA50ocQH92xDR1J6pcxuufUyvmdvYC3RjdGgeQW/S6mVRLJWa6iK1JQezujKjESdAq0MxJVS67hdYrZlcQMtNV2aheIzm6jbUaKtUSXVmwNsqyF2+pvuqaxVuSMLZPSqQxnWWm78fV0R9Zvu3XFO70mjMR1lprvj6mI+u33aFVeHa1kMzXvaXNFxYHqLajmPBHpaiGOs7ZrbsIFg3ugXFjcfguTVjKE3GMX/yT+e6NcIxlFNv4f7BtKfSaR0Lv5lPeSLqYz67Pduu8P8A4mkdTu/mQ3lgPMt9tnzuETmqomVYlawOYQD3dCLix/8AisT1bBVNlaAWZRo0AEG1v0Ep5vZQe/Mvh90X4cV1ktnb8e4Iwwek0j6V3rx3lgPPT12DzF0uCkdcC2pOg8V6DPO0VDZWgFtgbAAEHb9BX6WCJ9SJXZAxrQ4A2BzDZWhqJUbywdpK/h+35IlRUtst07fgXeJKUwwU1BHq95EktucjtGg+S64jo7vpMNh/pgGQj/cfq4nyBKM4e6N9TJVTZbsuWXOp0NrDy+9U8KmZC6prZntMj83ZAuGY36D4D3JTqzj23iv5lL9Bin+f8QA4+q2mZlPH/KpmCNv1vaPndK5U0zi4lzjcuJJPiTcriy7FGGEFH2Mknd3OVi6IWZU0qGuC23q4/f8A4lelSw22XnXAw/jI/f8A4leozMXS0btE5mtV5g2y0VYexViV0E7nPexu6in2K7stVMRDbol0CN7i3N6xWLJRqVixM1ohwY95MbSlnBvWTG0rVQ9JmrPmJbrLri6y6eIud3VXFT9DJ9R33Ke6rYmfoZPqFUqel+C9P1I88stWUmVXG4W8tDmjMCL93W3mvOM9KU4Ic363J2C4keGktFiAd+p5oiXCKMn2j3R9d2/wH3oPZKm97D6ML7snEvgFsSDoFXWnXVB2EfYusnHRX6bKd0EadUQpXbIuGEQ5FRxnkVIcOaNWjX9aLnDzdHI4NEBhH2E3EaKwLgNt/EHn7tkNITriMAAOl99PD2h+KEO4eysEkkjWMOrdbuI5WaNbpsXsZJKzAN1oqd8Wptt81rslYqRWWZVZpqUveGAgE6Au0F/NGBwvOxze1jIZfVw1B8AQpAHQU2RhkdytYdXHYfiuBWu8PgruPSXeGDaPfxed/ht7kJcE2MUIlN32Lja8+HwU0WIFCVtrlfFEZP3GWnxIonT1IdulGGRFqOZRivYhyfuMfozHclXqcPaRly3G4HjzHv8AvUtC64V7Lf8AXNDgvYFNo86xKiMTy3lu09WnZVLL0XEOHXVha2PK1wuQ55ytA9tt/mEsY9gcdMcjahs0t+82MEsaPF/M+SQzSgCQsspTGVvs1UAzwK3+Mj9/+JXrBavLuAmfxsfv/wASvWXxrfpnaJg1SvIpPpwUOnptUakGirOhJC2Rm0YpQBJGtgNLqWeQdmdF0aU3ueSpVwNjyTnzIUtmL1QAT0WKvNuVtZmjSmQYOe8mJpS3hG6YWrXp1ymSv6iQFbzKO63dPsIuSXVev1jeP+JUl1zLq0jwVKi5H4GU/WvIoMpFZiZIy3ZlwI1Abe/jojUdKuY5+zlJbuwWv4ncfBeZkemQnYlI9+QnoSRzuTqT4qrlPQoxiNJq7KNnH4O1CEyXCVYbGo4qxoOtyWE+C5gzlw6X2VvFaItDT1bf5osW4z9itG5ut735WspoZx0QyOEkorRYaSW+Y+9RiHGfsX6XEw0o3Dj7AEvY7hD2SEMv8ui7ocNdYBxuUWDjP2CdTi2cgAHcKrhrHSXzN7oc5jXdSNfircNC1jS8jRoJ+AUmHxObCOrfpcviTc/JWWwqUst2aOH+CjfQeCYadrZGB7dWuFx+IK6NL4Jtigqii1THgckwaLl5jc+wzElgc0X0HVZLSgAlN9NRWpI47astLb/kfX+RQSeYT4RICbjNqTcc7qrJh7h7DvgvScRwstO2h28kJqKJ1jl0+/3FMzZThoRW0LibZHfAqxHhDj7JTpgtC8uIfc72NgNLeCs09KEZsOGhOOCnSzXeN7fJTR4c9ovkdYdNU9NpB0V6hw3MyXTkEcQrwkJdAS3cO+CLwvvs1x9yygwGYyZnPcG32JG3QAJtocF6hHEDhIVq2jd2V8ty+VjAw7HP3dfHUfBKtThDo3uY4Wc02cPFeu11AO1gjHsEzOPTL6nzSxxfQ5Z2vO0rbX/5t6+5LvdjErIQnYf4KJ9B4JodS+C59D8EAUOC6PLVxnz/AMSvUHAJLwWmyytPS/3Jp7Ula6C5THqHzHTmqOy7L1xdaUZSMxBUa6kFiiYCgqx3SpyaRGKYkTQd4rFcnb3isSMh2CFfCDqmAFLuEHvJgBXV0/pOZXfMd3WXXN1l1oEnd1tu64upIPWHml1PQ/Bem+deSvjM/ZMFvWebA9OpWNpGiLTU21PMncn5od+0N5YIene/BQYbj8QYxkj8rgNcwIGu2uy8rJ7nqEWoQHta8DQ9x/4H3IdieDb2RLCgAZGXBY45mkagg9CiVM0Ouw+s35t5FVJEKKnLXJm4jpQYIHgeyQfNWq7CwdQFt7S6mcw7sIcPLYoAUqam1TRgtMC9gt7Q+SDMisUxYJKGuzH2QSgDrHYwZnFUoQpqqTOSeuqiMjY2ukebNaLn8kAaru8WxDn35PqjYHzK6wCftHyO9m+UeSrYeS6N8p9eW5HgNmj4KsccjpWCKP6SXdwZsDz7210AXcPq+xrOyB7khsW8g7kR0Oib+zXlMFS51XE9wsS9riLg2152XsJiV4shkWCUglnsRcN1A6u5XTrPAIpI7juu7h96QsJxAQVOZwdlFycoubeA5p9GM09Y3JG/vizg1wLHX5WDlLuB3PhgLS0jVu3i3kl2uwm3JO8nqh/MDXy5qvPAHC41B1CFIkTMCpLTAHncKnLT5ZHDo4j5polpcjg4cjdD8bYO1Lhs8B3v5qxBRiYmLCaW0Lz10QOAhNVLYRNaOepVWSVaKiA5IrFEGi50A1PuXULAqWJVYdI2nadXd6TwYOXvVWwK0xIY6S3fncGt6hg2H4qDi6ia6lOceqN+h5EIjjVTFDlkmcGsj1HieQaOZSFxTxkaiNzYoi2Ig/SPc1t7dGjVTFN9CG0gRgtR2jDfUsdlJ5kcrq/kQHgUlwnuObTb3bpmMasQbw6MZx+uSNPj6IXhrPpB+uSPiNa6LtEyV1eRUbEt9irYsuw0JuQjEoGJV6tmhRcsVSui7pQ5E4iNUDvFYpKpneKxJuMsJuEnVHmlL+F7o80rt6f0nHr+okusuuLrLrRYRc7up6P12+YVW6sUH8xn1gl1FyPwXp+teQP+02/aRN5dmT80hTSFwy69PAr0r9pVP9NTnk6N7feCEiTtYx+Vxsd9dtfFeSl1PVLoR4PjD6Yg7tG7fxHRFaviu745Yrtc3cHZw5g9VTdhOYXbYjwUBwJ/RQSM1Vxw3KD2R7w2uNEIm4sc7ZtgfFL9dRuY7KWm+9rbjqqgcgBh/wBZcdgov9feNtEKpazJe3PyKgLggA/FxO8bgFRY3jT5rMNgxutmm4J8SgzWE7A2GpPQIzRYK90YcWmztR5IAz94JMvZglrbWuN7efJDAe9f5D80VOBu6aKpOGR6F2Y9G6/NAE9BfO13RzT8CF70BzXhdA2+W27i0Ac9XBe7FttFeAC1W6OzW6qpEx2drw4m39xN7ef4q/VPADyfZLtBvpqqOE4pTz6MkAd/a/un56FXyaIaTHDDOOeyDYqgOfcECSwv4ZuvmFWw/jMQyuZ68TyS25tkPmeSoSYQ5w2QvE+GZBE8sbfKM1h4aqNmCRexX9p4Li1kWxIuSOSBT8bveblvzSRVBwObK7K69nWNj1F+qhE46o3JH6XiWRoBLCL+IVqk/aBKzlt1KSarGjKxrHHRm234bqBkl9rnyBP4IA9aof2kve19msDmi4zHe+gt1Q/C+KHxPkld35Xam5tf/wAStw3hUssrI8jgZLOsRqGN3cenvT+3hTKb5deu5RsQwTi+KyVfekJBLbAcmg75G8vM6oDNT5QQ2/QnqOnkmjFKaKnF55Gxjo46nyaNUoycQxSy9nECW63e7QWHQKXJ9iFEMcENtLMOrGn4GybMqUuCnZ6ict1DYmC42u4kpuLkEklG2zwifbIXDuFfYFqorlMeofMSKRpXBK12lk2wm5JnUFbJ3SsdKoKt92lQ4hkKVS/vFYo6l/eKxKsNuJmFHVHQUBws6o6Cu5pvScXUeo6BW7rjMt5loM50CrOHH6Vn1gqd1awz+dH9YKlT0PwMpeteQvx5h4mpri/aRXey3PqF5PPC2QXIzEaWvZ7fzC95qKPMCF59xXw2W9+Ng8bBeSmtz1h56xhiN4pnMP8Aa7T/AMKPYZxW5hAqImyN5vjIv9nmhdRTEHVvuI0TRwJHT5a2SWOKPsoI3CV0ZmawmZrb9kQddbaDmqAGJG0VVGx5tb2Xg5HjqP8AxDJsAo/974iNyIY1wXTSPrXF5ga2UthZH6uYUolzhgaSc2+XSwJ10UtZwzTzgQsaIg44YzOGtztEkUj5CHAbm+pPMe5AAE4HSf7zfsM/Ndswaj5zD3NjC7l4Dpg6QtlqJIxHAWthDXydpM6QHUsHaNGQHQDffRWH8GUk+XIJ2OFFSyNZGWDtXyQve92ZzcrpO6CWXbcZiOiAOYsLoBYl4f4PeA33tGhVfiLiaOE9nCwPeANdAxvQePkueAMNjkp3xlg7aWoMccz6dszBlpnPyOc49zUE6a6KU0lNVxB0ETGSNY5hdI0MYLxMMhcW3MhYGSuzWveVoQAjV+IyzH6SWw/sZoPgFqnox0AH9zvyV2qwt8Uj43AB0bixwbtdpsbHmFao8Ke8gAElABXgzDWuqWGxc1neJOl3D1dOQXqua6CcLYOYY+8LEo8I0yOyAUOLbRPzXIa8akey7x8EmyUMTuRA/vicHDzLSvV8Tw4SsIIuvL8bwaSJxs2wvoQpAlwrGqmld/DVjHgf0pjofCztvcV6Zwbx62d7YquAQyO0bIwh8Lz0J3afNedfs/YHVRbOyN7BDO/6SMPALInOBtudRsml2AUc8okAELfR6SQSQXiZK6oe5udsJaS0jL6trnRQ2A7V3D2HuLiHtjJN3CORobm5nIdLoY/hbD/99vvEJSvW0kMkGjbPdRvc6XK3MZDWti7Ta+azT7iqddwfTxzFoqKh7Y46h0jWFpe50EjGAMcWAXOfVutrWuoAc28OYeP67Pswq3Bg+HN3nHuexv8AiEiRcO00gpoy6oY4x1Fz3WPleyp7NolcWlsbrXAvYXsLqjwPRxCat7UPcYMkbBLG2UtL6kRkmO+UutYE30ubKQPXKSpw+lZI+J0fdbmeWkPkIGwuV5fxX+0eqmc5sD46OK9gS4OncOpPs+QRefD4Kamla6FjmtY+aVzBZz3RVwjLWuJvly3AaTsl2rw1lUzPRRRML8pLnsEZdlDwMjBfKXOa7w+i31UIBSyMe4uklfO87ucXWP8A2dcqZroxoACeTGf/AKeqbIHv3vr+tkx8NcOvc8OLe6NdVJA1cD0vZQOJbZ8jszj1HsjyATEAuaamytA6BTZFZAbh3VsSKo0WXbSSdls065TDqXzFjMtgEqzRR33Vkxi1ldzSdhai2rlBsKjr2WaQiVgqOKjunyUZXDGwjVQ7xWKKpd3isVLF7iXh8lijAnQGi3RNdWhJqJy68U5Fvt1vt1TC2nZsTgi326t4TP8ATR/XCEqxhrrSx/WCpUm8X4L04rNHqoqFw+QO0Iug3pLuvyC0al3X5BebxZ6TNHGJcOwy3NrHwQGo4Rc1r2xyENkAa9o2c0EOAd1FwD7kwelO6/ILBUu6/IKMCc0KE+FVw7S08n0oDZLPd3wG5Rm/66eSovwutH9STeM+s7eIWjP/AFG3RP3pDuvyC5M7uvyCjEjNCOKavzuk7aXO9oY52d1ywbNPgF3T0Vc0ZWzStGRsVg5w+jbcNb5AEgeadO3d1+QWCd3X5BGAZoTcMwOqia5sUr42v9drXEB2ltbeBIRDDeGJY8pbI5mQktym1i4AOt5gAFMfbu6/ILPSHdfkEYE5oHwcLR3LpCXOJJJOpJOpJKNUdFFH6rQPcFU9Jd1+QWekO6/IK2AZoLdssEqE+kO6/csFQ7r8gosGSDbJ1HVQskFnNBQkVLuvyCrPr5LnvfJv5KygyHUSMn4baCXROLHEFt2kjRws4eRGiFOwSqiIMM8jcrBG2ziLRg3DR4Dl0RT/AFCT+75N/JYK+T+75N/JTgyOKhUlwOrAy9o/LlMdsxtkLs5b5Zu95rZpa/tGyGeXOxpY1+d12tO4HgbC/kmt1c/+75N/Ja9Mf1+TfyRgw4iFeno65lss0rcua1nO0znM/wCJAPnqucPwSqieZIpHse64c9riHOzG5zHnrrrzTd6S7r8h+SkE7uvyCMGHEQtxYHUmMxOmkMTnFxYXOLS4nMSQfHXzRPD8AezaV4uwMOVxHcbs3TkEUE7uvyClEh6qMGTmirR4DCz2Qi8WVosAqmcrM5UWZOSLpmWdqqYcscVAZXLRmWhVW23VVxUS1UXZGWuk2G6bFAB4qwa2+qWGu1RQbBTPZlY9CzU19gT0QCoxl0lyD3enNX6kJblYGl9tP/qdSs0xNXZoidOCSVioPGpWlOCIzZ//2Q=="/>
          <p:cNvSpPr>
            <a:spLocks noChangeAspect="1" noChangeArrowheads="1"/>
          </p:cNvSpPr>
          <p:nvPr/>
        </p:nvSpPr>
        <p:spPr bwMode="auto">
          <a:xfrm>
            <a:off x="290286" y="160338"/>
            <a:ext cx="29028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endParaRPr lang="en-US" altLang="en-US" sz="1800" smtClean="0">
              <a:solidFill>
                <a:prstClr val="black"/>
              </a:solidFill>
              <a:latin typeface="Arial" pitchFamily="34" charset="0"/>
              <a:ea typeface="MS PGothic" pitchFamily="34" charset="-128"/>
            </a:endParaRPr>
          </a:p>
        </p:txBody>
      </p:sp>
      <p:pic>
        <p:nvPicPr>
          <p:cNvPr id="30823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3805" y="3616325"/>
            <a:ext cx="37782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15875"/>
            <a:ext cx="9144000" cy="769938"/>
          </a:xfrm>
          <a:prstGeom prst="rect">
            <a:avLst/>
          </a:prstGeom>
        </p:spPr>
        <p:txBody>
          <a:bodyPr>
            <a:spAutoFit/>
          </a:bodyPr>
          <a:lstStyle/>
          <a:p>
            <a:pPr algn="ctr" defTabSz="455613">
              <a:defRPr/>
            </a:pPr>
            <a:r>
              <a:rPr lang="en-US" altLang="en-US" sz="4400" b="1" dirty="0">
                <a:solidFill>
                  <a:srgbClr val="7030A0"/>
                </a:solidFill>
                <a:effectLst>
                  <a:outerShdw blurRad="38100" dist="38100" dir="2700000" algn="tl">
                    <a:srgbClr val="000000">
                      <a:alpha val="43137"/>
                    </a:srgbClr>
                  </a:outerShdw>
                </a:effectLst>
                <a:latin typeface="Calibri"/>
                <a:ea typeface="MS PGothic" pitchFamily="34" charset="-128"/>
              </a:rPr>
              <a:t>ABSORPTION</a:t>
            </a:r>
            <a:endParaRPr lang="en-US" dirty="0">
              <a:solidFill>
                <a:srgbClr val="7030A0"/>
              </a:solidFill>
              <a:effectLst>
                <a:outerShdw blurRad="38100" dist="38100" dir="2700000" algn="tl">
                  <a:srgbClr val="000000">
                    <a:alpha val="43137"/>
                  </a:srgbClr>
                </a:outerShdw>
              </a:effectLst>
              <a:latin typeface="Arial" pitchFamily="34" charset="0"/>
              <a:ea typeface="MS PGothic" pitchFamily="34" charset="-128"/>
            </a:endParaRPr>
          </a:p>
        </p:txBody>
      </p:sp>
    </p:spTree>
    <p:extLst>
      <p:ext uri="{BB962C8B-B14F-4D97-AF65-F5344CB8AC3E}">
        <p14:creationId xmlns:p14="http://schemas.microsoft.com/office/powerpoint/2010/main" val="3887208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itle 1"/>
          <p:cNvSpPr>
            <a:spLocks noGrp="1"/>
          </p:cNvSpPr>
          <p:nvPr>
            <p:ph type="title"/>
          </p:nvPr>
        </p:nvSpPr>
        <p:spPr/>
        <p:txBody>
          <a:bodyPr/>
          <a:lstStyle/>
          <a:p>
            <a:endParaRPr lang="en-US" altLang="en-US" smtClean="0"/>
          </a:p>
        </p:txBody>
      </p:sp>
      <p:sp>
        <p:nvSpPr>
          <p:cNvPr id="309251" name="Content Placeholder 2"/>
          <p:cNvSpPr>
            <a:spLocks noGrp="1"/>
          </p:cNvSpPr>
          <p:nvPr>
            <p:ph idx="1"/>
          </p:nvPr>
        </p:nvSpPr>
        <p:spPr/>
        <p:txBody>
          <a:bodyPr/>
          <a:lstStyle/>
          <a:p>
            <a:endParaRPr lang="en-US" altLang="en-US" smtClean="0"/>
          </a:p>
        </p:txBody>
      </p:sp>
      <p:pic>
        <p:nvPicPr>
          <p:cNvPr id="309252" name="Picture 2" descr="http://2.bp.blogspot.com/-upnm9qRtCHo/TZH8gIy40cI/AAAAAAAAAIw/kue1PLN7drQ/s1600/flashlight+beam.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6595" y="4457700"/>
            <a:ext cx="8304893" cy="1816100"/>
          </a:xfrm>
          <a:prstGeom prst="rect">
            <a:avLst/>
          </a:prstGeom>
          <a:noFill/>
        </p:spPr>
        <p:txBody>
          <a:bodyPr>
            <a:spAutoFit/>
          </a:bodyPr>
          <a:lstStyle/>
          <a:p>
            <a:pPr>
              <a:defRPr/>
            </a:pPr>
            <a:r>
              <a:rPr lang="en-US" sz="2800" b="1" dirty="0">
                <a:solidFill>
                  <a:prstClr val="white">
                    <a:lumMod val="95000"/>
                  </a:prstClr>
                </a:solidFill>
                <a:latin typeface="Arial" charset="0"/>
                <a:ea typeface="MS PGothic" pitchFamily="34" charset="-128"/>
              </a:rPr>
              <a:t>The beam of light from this flashlight is being absorbed as it passes through matter. It becomes less intense the further it travels from the light source.</a:t>
            </a:r>
          </a:p>
        </p:txBody>
      </p:sp>
      <p:sp>
        <p:nvSpPr>
          <p:cNvPr id="6" name="Rectangle 5"/>
          <p:cNvSpPr/>
          <p:nvPr/>
        </p:nvSpPr>
        <p:spPr>
          <a:xfrm>
            <a:off x="0" y="15875"/>
            <a:ext cx="9144000" cy="769938"/>
          </a:xfrm>
          <a:prstGeom prst="rect">
            <a:avLst/>
          </a:prstGeom>
        </p:spPr>
        <p:txBody>
          <a:bodyPr>
            <a:spAutoFit/>
          </a:bodyPr>
          <a:lstStyle/>
          <a:p>
            <a:pPr algn="ctr" defTabSz="455613">
              <a:defRPr/>
            </a:pPr>
            <a:r>
              <a:rPr lang="en-US" altLang="en-US" sz="4400" b="1" dirty="0">
                <a:solidFill>
                  <a:srgbClr val="7030A0"/>
                </a:solidFill>
                <a:effectLst>
                  <a:outerShdw blurRad="38100" dist="38100" dir="2700000" algn="tl">
                    <a:srgbClr val="000000">
                      <a:alpha val="43137"/>
                    </a:srgbClr>
                  </a:outerShdw>
                </a:effectLst>
                <a:latin typeface="Calibri"/>
                <a:ea typeface="MS PGothic" pitchFamily="34" charset="-128"/>
              </a:rPr>
              <a:t>ABSORPTION</a:t>
            </a:r>
            <a:endParaRPr lang="en-US" dirty="0">
              <a:solidFill>
                <a:srgbClr val="7030A0"/>
              </a:solidFill>
              <a:effectLst>
                <a:outerShdw blurRad="38100" dist="38100" dir="2700000" algn="tl">
                  <a:srgbClr val="000000">
                    <a:alpha val="43137"/>
                  </a:srgbClr>
                </a:outerShdw>
              </a:effectLst>
              <a:latin typeface="Arial" pitchFamily="34" charset="0"/>
              <a:ea typeface="MS PGothic" pitchFamily="34" charset="-128"/>
            </a:endParaRPr>
          </a:p>
        </p:txBody>
      </p:sp>
    </p:spTree>
    <p:extLst>
      <p:ext uri="{BB962C8B-B14F-4D97-AF65-F5344CB8AC3E}">
        <p14:creationId xmlns:p14="http://schemas.microsoft.com/office/powerpoint/2010/main" val="3532889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ChangeArrowheads="1"/>
          </p:cNvSpPr>
          <p:nvPr/>
        </p:nvSpPr>
        <p:spPr bwMode="auto">
          <a:xfrm>
            <a:off x="381000" y="765175"/>
            <a:ext cx="838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z="2400" smtClean="0">
                <a:solidFill>
                  <a:prstClr val="black"/>
                </a:solidFill>
                <a:latin typeface="Arial" pitchFamily="34" charset="0"/>
                <a:ea typeface="MS PGothic" pitchFamily="34" charset="-128"/>
              </a:rPr>
              <a:t>When light hits a non-reflecting surface, the light waves are </a:t>
            </a:r>
            <a:r>
              <a:rPr lang="en-US" altLang="en-US" sz="2400" b="1" u="sng" smtClean="0">
                <a:solidFill>
                  <a:prstClr val="black"/>
                </a:solidFill>
                <a:latin typeface="Arial" pitchFamily="34" charset="0"/>
                <a:ea typeface="MS PGothic" pitchFamily="34" charset="-128"/>
              </a:rPr>
              <a:t>absorbed</a:t>
            </a:r>
            <a:r>
              <a:rPr lang="en-US" altLang="en-US" sz="2400" smtClean="0">
                <a:solidFill>
                  <a:prstClr val="black"/>
                </a:solidFill>
                <a:latin typeface="Arial" pitchFamily="34" charset="0"/>
                <a:ea typeface="MS PGothic" pitchFamily="34" charset="-128"/>
              </a:rPr>
              <a:t> by the object. However, the light waves that are the same color as the object are </a:t>
            </a:r>
            <a:r>
              <a:rPr lang="en-US" altLang="en-US" sz="2400" b="1" smtClean="0">
                <a:solidFill>
                  <a:prstClr val="black"/>
                </a:solidFill>
                <a:latin typeface="Arial" pitchFamily="34" charset="0"/>
                <a:ea typeface="MS PGothic" pitchFamily="34" charset="-128"/>
              </a:rPr>
              <a:t>not absorbed</a:t>
            </a:r>
            <a:r>
              <a:rPr lang="en-US" altLang="en-US" sz="2400" smtClean="0">
                <a:solidFill>
                  <a:prstClr val="black"/>
                </a:solidFill>
                <a:latin typeface="Arial" pitchFamily="34" charset="0"/>
                <a:ea typeface="MS PGothic" pitchFamily="34" charset="-128"/>
              </a:rPr>
              <a:t>. Instead, those light waves </a:t>
            </a:r>
            <a:r>
              <a:rPr lang="en-US" altLang="en-US" sz="2400" b="1" smtClean="0">
                <a:solidFill>
                  <a:prstClr val="black"/>
                </a:solidFill>
                <a:latin typeface="Arial" pitchFamily="34" charset="0"/>
                <a:ea typeface="MS PGothic" pitchFamily="34" charset="-128"/>
              </a:rPr>
              <a:t>bounce off </a:t>
            </a:r>
            <a:r>
              <a:rPr lang="en-US" altLang="en-US" sz="2400" smtClean="0">
                <a:solidFill>
                  <a:prstClr val="black"/>
                </a:solidFill>
                <a:latin typeface="Arial" pitchFamily="34" charset="0"/>
                <a:ea typeface="MS PGothic" pitchFamily="34" charset="-128"/>
              </a:rPr>
              <a:t>the surface, are</a:t>
            </a:r>
            <a:r>
              <a:rPr lang="en-US" altLang="en-US" sz="2400" b="1" smtClean="0">
                <a:solidFill>
                  <a:prstClr val="black"/>
                </a:solidFill>
                <a:latin typeface="Arial" pitchFamily="34" charset="0"/>
                <a:ea typeface="MS PGothic" pitchFamily="34" charset="-128"/>
              </a:rPr>
              <a:t> transmitted </a:t>
            </a:r>
            <a:r>
              <a:rPr lang="en-US" altLang="en-US" sz="2400" smtClean="0">
                <a:solidFill>
                  <a:prstClr val="black"/>
                </a:solidFill>
                <a:latin typeface="Arial" pitchFamily="34" charset="0"/>
                <a:ea typeface="MS PGothic" pitchFamily="34" charset="-128"/>
              </a:rPr>
              <a:t>to the human eye, and are interpreted as the color of the object.</a:t>
            </a:r>
          </a:p>
        </p:txBody>
      </p:sp>
      <p:sp>
        <p:nvSpPr>
          <p:cNvPr id="5" name="Rectangle 4"/>
          <p:cNvSpPr/>
          <p:nvPr/>
        </p:nvSpPr>
        <p:spPr>
          <a:xfrm>
            <a:off x="4133548" y="5500688"/>
            <a:ext cx="5010452" cy="1016000"/>
          </a:xfrm>
          <a:prstGeom prst="rect">
            <a:avLst/>
          </a:prstGeom>
        </p:spPr>
        <p:txBody>
          <a:bodyPr>
            <a:spAutoFit/>
          </a:bodyPr>
          <a:lstStyle/>
          <a:p>
            <a:pPr defTabSz="455613">
              <a:defRPr/>
            </a:pPr>
            <a:r>
              <a:rPr lang="en-US" sz="2000" b="1" dirty="0">
                <a:solidFill>
                  <a:srgbClr val="4F81BD">
                    <a:lumMod val="10000"/>
                  </a:srgbClr>
                </a:solidFill>
                <a:latin typeface="Arial" pitchFamily="34" charset="0"/>
                <a:ea typeface="MS PGothic" pitchFamily="34" charset="-128"/>
              </a:rPr>
              <a:t>yellow bananas, </a:t>
            </a:r>
            <a:r>
              <a:rPr lang="en-US" sz="2000" b="1" u="sng" dirty="0">
                <a:solidFill>
                  <a:srgbClr val="4F81BD">
                    <a:lumMod val="10000"/>
                  </a:srgbClr>
                </a:solidFill>
                <a:latin typeface="Arial" pitchFamily="34" charset="0"/>
                <a:ea typeface="MS PGothic" pitchFamily="34" charset="-128"/>
              </a:rPr>
              <a:t>reflect</a:t>
            </a:r>
            <a:r>
              <a:rPr lang="en-US" sz="2000" b="1" dirty="0">
                <a:solidFill>
                  <a:srgbClr val="4F81BD">
                    <a:lumMod val="10000"/>
                  </a:srgbClr>
                </a:solidFill>
                <a:latin typeface="Arial" pitchFamily="34" charset="0"/>
                <a:ea typeface="MS PGothic" pitchFamily="34" charset="-128"/>
              </a:rPr>
              <a:t> only the yellow part of sunlight  but </a:t>
            </a:r>
            <a:r>
              <a:rPr lang="en-US" sz="2000" b="1" u="sng" dirty="0">
                <a:solidFill>
                  <a:srgbClr val="4F81BD">
                    <a:lumMod val="10000"/>
                  </a:srgbClr>
                </a:solidFill>
                <a:latin typeface="Arial" pitchFamily="34" charset="0"/>
                <a:ea typeface="MS PGothic" pitchFamily="34" charset="-128"/>
              </a:rPr>
              <a:t>absorb </a:t>
            </a:r>
            <a:r>
              <a:rPr lang="en-US" sz="2000" b="1" dirty="0">
                <a:solidFill>
                  <a:srgbClr val="4F81BD">
                    <a:lumMod val="10000"/>
                  </a:srgbClr>
                </a:solidFill>
                <a:latin typeface="Arial" pitchFamily="34" charset="0"/>
                <a:ea typeface="MS PGothic" pitchFamily="34" charset="-128"/>
              </a:rPr>
              <a:t>the light of all other colors.</a:t>
            </a:r>
          </a:p>
        </p:txBody>
      </p:sp>
      <p:pic>
        <p:nvPicPr>
          <p:cNvPr id="310276" name="Picture 2" descr="http://ts2.mm.bing.net/th?id=H.4544493198903993&amp;pid=1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7941" y="2814638"/>
            <a:ext cx="3581702"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77" name="Picture 4" descr="http://ts1.mm.bing.net/th?id=H.4754873590089216&amp;pid=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505200"/>
            <a:ext cx="25717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5875"/>
            <a:ext cx="9144000" cy="769938"/>
          </a:xfrm>
          <a:prstGeom prst="rect">
            <a:avLst/>
          </a:prstGeom>
        </p:spPr>
        <p:txBody>
          <a:bodyPr>
            <a:spAutoFit/>
          </a:bodyPr>
          <a:lstStyle/>
          <a:p>
            <a:pPr algn="ctr" defTabSz="455613">
              <a:defRPr/>
            </a:pPr>
            <a:r>
              <a:rPr lang="en-US" altLang="en-US" sz="4400" b="1" dirty="0">
                <a:solidFill>
                  <a:srgbClr val="7030A0"/>
                </a:solidFill>
                <a:effectLst>
                  <a:outerShdw blurRad="38100" dist="38100" dir="2700000" algn="tl">
                    <a:srgbClr val="000000">
                      <a:alpha val="43137"/>
                    </a:srgbClr>
                  </a:outerShdw>
                </a:effectLst>
                <a:latin typeface="Calibri"/>
                <a:ea typeface="MS PGothic" pitchFamily="34" charset="-128"/>
              </a:rPr>
              <a:t>ABSORPTION</a:t>
            </a:r>
            <a:endParaRPr lang="en-US" dirty="0">
              <a:solidFill>
                <a:srgbClr val="7030A0"/>
              </a:solidFill>
              <a:effectLst>
                <a:outerShdw blurRad="38100" dist="38100" dir="2700000" algn="tl">
                  <a:srgbClr val="000000">
                    <a:alpha val="43137"/>
                  </a:srgbClr>
                </a:outerShdw>
              </a:effectLst>
              <a:latin typeface="Arial" pitchFamily="34" charset="0"/>
              <a:ea typeface="MS PGothic" pitchFamily="34" charset="-128"/>
            </a:endParaRPr>
          </a:p>
        </p:txBody>
      </p:sp>
    </p:spTree>
    <p:extLst>
      <p:ext uri="{BB962C8B-B14F-4D97-AF65-F5344CB8AC3E}">
        <p14:creationId xmlns:p14="http://schemas.microsoft.com/office/powerpoint/2010/main" val="1171296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76482" name="Content Placeholder 2"/>
          <p:cNvSpPr>
            <a:spLocks noGrp="1"/>
          </p:cNvSpPr>
          <p:nvPr>
            <p:ph idx="1"/>
          </p:nvPr>
        </p:nvSpPr>
        <p:spPr>
          <a:xfrm>
            <a:off x="28756" y="941388"/>
            <a:ext cx="9115273" cy="4525962"/>
          </a:xfrm>
        </p:spPr>
        <p:txBody>
          <a:bodyPr>
            <a:normAutofit lnSpcReduction="10000"/>
          </a:bodyPr>
          <a:lstStyle/>
          <a:p>
            <a:pPr marL="0" indent="0" algn="ctr">
              <a:buFont typeface="Arial" pitchFamily="34" charset="0"/>
              <a:buNone/>
            </a:pPr>
            <a:r>
              <a:rPr lang="en-US" altLang="en-US" sz="15000" smtClean="0">
                <a:solidFill>
                  <a:srgbClr val="002060"/>
                </a:solidFill>
                <a:latin typeface="Aharoni" pitchFamily="2" charset="-79"/>
                <a:cs typeface="Aharoni" pitchFamily="2" charset="-79"/>
              </a:rPr>
              <a:t>What is light?</a:t>
            </a:r>
          </a:p>
        </p:txBody>
      </p:sp>
    </p:spTree>
    <p:extLst>
      <p:ext uri="{BB962C8B-B14F-4D97-AF65-F5344CB8AC3E}">
        <p14:creationId xmlns:p14="http://schemas.microsoft.com/office/powerpoint/2010/main" val="1748274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9144000" cy="1143000"/>
          </a:xfrm>
        </p:spPr>
        <p:txBody>
          <a:bodyPr>
            <a:normAutofit fontScale="90000"/>
          </a:bodyPr>
          <a:lstStyle/>
          <a:p>
            <a:pPr algn="l">
              <a:defRPr/>
            </a:pPr>
            <a:r>
              <a:rPr lang="en-US" sz="4000" dirty="0" smtClean="0"/>
              <a:t>When light interacts with matter it is either:</a:t>
            </a:r>
            <a:r>
              <a:rPr lang="en-US" dirty="0" smtClean="0"/>
              <a:t/>
            </a:r>
            <a:br>
              <a:rPr lang="en-US" dirty="0" smtClean="0"/>
            </a:br>
            <a:endParaRPr lang="en-US" dirty="0"/>
          </a:p>
        </p:txBody>
      </p:sp>
      <p:sp>
        <p:nvSpPr>
          <p:cNvPr id="311299" name="Content Placeholder 2"/>
          <p:cNvSpPr>
            <a:spLocks noGrp="1"/>
          </p:cNvSpPr>
          <p:nvPr>
            <p:ph idx="1"/>
          </p:nvPr>
        </p:nvSpPr>
        <p:spPr>
          <a:xfrm>
            <a:off x="449036" y="1885950"/>
            <a:ext cx="8229297" cy="762000"/>
          </a:xfrm>
        </p:spPr>
        <p:txBody>
          <a:bodyPr/>
          <a:lstStyle/>
          <a:p>
            <a:r>
              <a:rPr lang="en-US" altLang="en-US" dirty="0" smtClean="0"/>
              <a:t> </a:t>
            </a:r>
            <a:r>
              <a:rPr lang="en-US" altLang="en-US" sz="3200" dirty="0" smtClean="0">
                <a:latin typeface="Arial" panose="020B0604020202020204" pitchFamily="34" charset="0"/>
                <a:cs typeface="Arial" panose="020B0604020202020204" pitchFamily="34" charset="0"/>
              </a:rPr>
              <a:t>absorbed</a:t>
            </a:r>
          </a:p>
        </p:txBody>
      </p:sp>
      <p:sp>
        <p:nvSpPr>
          <p:cNvPr id="4" name="Rectangle 3"/>
          <p:cNvSpPr>
            <a:spLocks noChangeArrowheads="1"/>
          </p:cNvSpPr>
          <p:nvPr/>
        </p:nvSpPr>
        <p:spPr bwMode="auto">
          <a:xfrm>
            <a:off x="424846" y="2514648"/>
            <a:ext cx="26725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pPr>
            <a:r>
              <a:rPr lang="en-US" altLang="en-US" dirty="0" smtClean="0">
                <a:solidFill>
                  <a:prstClr val="black"/>
                </a:solidFill>
                <a:latin typeface="Arial" pitchFamily="34" charset="0"/>
                <a:ea typeface="MS PGothic" pitchFamily="34" charset="-128"/>
              </a:rPr>
              <a:t>transmitted</a:t>
            </a:r>
          </a:p>
        </p:txBody>
      </p:sp>
    </p:spTree>
    <p:extLst>
      <p:ext uri="{BB962C8B-B14F-4D97-AF65-F5344CB8AC3E}">
        <p14:creationId xmlns:p14="http://schemas.microsoft.com/office/powerpoint/2010/main" val="3790880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itle 1"/>
          <p:cNvSpPr>
            <a:spLocks noGrp="1"/>
          </p:cNvSpPr>
          <p:nvPr>
            <p:ph type="title"/>
          </p:nvPr>
        </p:nvSpPr>
        <p:spPr>
          <a:xfrm>
            <a:off x="533400" y="3581400"/>
            <a:ext cx="8229297" cy="1143000"/>
          </a:xfrm>
        </p:spPr>
        <p:txBody>
          <a:bodyPr>
            <a:normAutofit fontScale="90000"/>
          </a:bodyPr>
          <a:lstStyle/>
          <a:p>
            <a:pPr algn="l"/>
            <a:r>
              <a:rPr lang="en-US" altLang="en-US" dirty="0" smtClean="0"/>
              <a:t/>
            </a:r>
            <a:br>
              <a:rPr lang="en-US" altLang="en-US" dirty="0" smtClean="0"/>
            </a:br>
            <a:r>
              <a:rPr lang="en-US" altLang="en-US" dirty="0" smtClean="0"/>
              <a:t> </a:t>
            </a:r>
            <a:br>
              <a:rPr lang="en-US" altLang="en-US" dirty="0" smtClean="0"/>
            </a:br>
            <a:r>
              <a:rPr lang="en-US" altLang="en-US" b="1" u="sng" dirty="0" smtClean="0">
                <a:solidFill>
                  <a:srgbClr val="FF0000"/>
                </a:solidFill>
              </a:rPr>
              <a:t>Transmission</a:t>
            </a:r>
            <a:r>
              <a:rPr lang="en-US" altLang="en-US" dirty="0" smtClean="0">
                <a:solidFill>
                  <a:srgbClr val="FF0000"/>
                </a:solidFill>
              </a:rPr>
              <a:t>: Occurs when light waves pass through an object without interacting.</a:t>
            </a:r>
            <a:br>
              <a:rPr lang="en-US" altLang="en-US" dirty="0" smtClean="0">
                <a:solidFill>
                  <a:srgbClr val="FF0000"/>
                </a:solidFill>
              </a:rPr>
            </a:br>
            <a:r>
              <a:rPr lang="en-US" altLang="en-US" dirty="0" smtClean="0"/>
              <a:t/>
            </a:r>
            <a:br>
              <a:rPr lang="en-US" altLang="en-US" dirty="0" smtClean="0"/>
            </a:br>
            <a:r>
              <a:rPr lang="en-US" altLang="en-US" dirty="0" smtClean="0"/>
              <a:t> </a:t>
            </a:r>
            <a:br>
              <a:rPr lang="en-US" altLang="en-US" dirty="0" smtClean="0"/>
            </a:br>
            <a:endParaRPr lang="en-US" altLang="en-US" dirty="0" smtClean="0"/>
          </a:p>
        </p:txBody>
      </p:sp>
      <p:pic>
        <p:nvPicPr>
          <p:cNvPr id="312323" name="Picture 4" descr="https://encrypted-tbn1.gstatic.com/images?q=tbn:ANd9GcREiLET5wuwTU9mDoKfNopGlH35oJtr31W5tMdL8iXmFKnSOuL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8592" y="2894013"/>
            <a:ext cx="4068535"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324" name="Picture 6" descr="https://encrypted-tbn1.gstatic.com/images?q=tbn:ANd9GcQRAgLznoE5qahDW73hbGiHm0yPM9d18_AePHpFJBdOLpnN6afZf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476" y="2951163"/>
            <a:ext cx="3454703"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495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Content Placeholder 2"/>
          <p:cNvSpPr>
            <a:spLocks noGrp="1"/>
          </p:cNvSpPr>
          <p:nvPr>
            <p:ph idx="1"/>
          </p:nvPr>
        </p:nvSpPr>
        <p:spPr/>
        <p:txBody>
          <a:bodyPr/>
          <a:lstStyle/>
          <a:p>
            <a:endParaRPr lang="en-US" altLang="en-US" smtClean="0"/>
          </a:p>
        </p:txBody>
      </p:sp>
      <p:sp>
        <p:nvSpPr>
          <p:cNvPr id="4" name="Rectangle 3"/>
          <p:cNvSpPr/>
          <p:nvPr/>
        </p:nvSpPr>
        <p:spPr>
          <a:xfrm>
            <a:off x="0" y="15875"/>
            <a:ext cx="9144000" cy="769938"/>
          </a:xfrm>
          <a:prstGeom prst="rect">
            <a:avLst/>
          </a:prstGeom>
        </p:spPr>
        <p:txBody>
          <a:bodyPr>
            <a:spAutoFit/>
          </a:bodyPr>
          <a:lstStyle/>
          <a:p>
            <a:pPr algn="ctr" defTabSz="455613">
              <a:defRPr/>
            </a:pPr>
            <a:r>
              <a:rPr lang="en-US" altLang="en-US" sz="4400" b="1" dirty="0">
                <a:solidFill>
                  <a:srgbClr val="7030A0"/>
                </a:solidFill>
                <a:effectLst>
                  <a:outerShdw blurRad="38100" dist="38100" dir="2700000" algn="tl">
                    <a:srgbClr val="000000">
                      <a:alpha val="43137"/>
                    </a:srgbClr>
                  </a:outerShdw>
                </a:effectLst>
                <a:latin typeface="Calibri"/>
                <a:ea typeface="MS PGothic" pitchFamily="34" charset="-128"/>
              </a:rPr>
              <a:t>TRANSMISSION</a:t>
            </a:r>
            <a:endParaRPr lang="en-US" dirty="0">
              <a:solidFill>
                <a:srgbClr val="7030A0"/>
              </a:solidFill>
              <a:effectLst>
                <a:outerShdw blurRad="38100" dist="38100" dir="2700000" algn="tl">
                  <a:srgbClr val="000000">
                    <a:alpha val="43137"/>
                  </a:srgbClr>
                </a:outerShdw>
              </a:effectLst>
              <a:latin typeface="Arial" pitchFamily="34" charset="0"/>
              <a:ea typeface="MS PGothic" pitchFamily="34" charset="-128"/>
            </a:endParaRPr>
          </a:p>
        </p:txBody>
      </p:sp>
      <p:pic>
        <p:nvPicPr>
          <p:cNvPr id="313348" name="Picture 2" descr="http://www.ronbigelow.com/articles/color-perception-2/perception-2-6.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17" y="1211264"/>
            <a:ext cx="8481786"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8419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9144000" cy="1143000"/>
          </a:xfrm>
        </p:spPr>
        <p:txBody>
          <a:bodyPr>
            <a:normAutofit fontScale="90000"/>
          </a:bodyPr>
          <a:lstStyle/>
          <a:p>
            <a:pPr algn="l">
              <a:defRPr/>
            </a:pPr>
            <a:r>
              <a:rPr lang="en-US" sz="4000" dirty="0" smtClean="0"/>
              <a:t>When light interacts with matter it is either:</a:t>
            </a:r>
            <a:r>
              <a:rPr lang="en-US" dirty="0" smtClean="0"/>
              <a:t/>
            </a:r>
            <a:br>
              <a:rPr lang="en-US" dirty="0" smtClean="0"/>
            </a:br>
            <a:endParaRPr lang="en-US" dirty="0"/>
          </a:p>
        </p:txBody>
      </p:sp>
      <p:sp>
        <p:nvSpPr>
          <p:cNvPr id="314371" name="Content Placeholder 2"/>
          <p:cNvSpPr>
            <a:spLocks noGrp="1"/>
          </p:cNvSpPr>
          <p:nvPr>
            <p:ph idx="1"/>
          </p:nvPr>
        </p:nvSpPr>
        <p:spPr>
          <a:xfrm>
            <a:off x="515560" y="1811338"/>
            <a:ext cx="8229297" cy="1219200"/>
          </a:xfrm>
        </p:spPr>
        <p:txBody>
          <a:bodyPr/>
          <a:lstStyle/>
          <a:p>
            <a:r>
              <a:rPr lang="en-US" altLang="en-US" smtClean="0"/>
              <a:t> absorbed</a:t>
            </a:r>
          </a:p>
          <a:p>
            <a:r>
              <a:rPr lang="en-US" altLang="en-US" smtClean="0"/>
              <a:t> transmitted</a:t>
            </a:r>
          </a:p>
        </p:txBody>
      </p:sp>
      <p:sp>
        <p:nvSpPr>
          <p:cNvPr id="4" name="Rectangle 3"/>
          <p:cNvSpPr>
            <a:spLocks noChangeArrowheads="1"/>
          </p:cNvSpPr>
          <p:nvPr/>
        </p:nvSpPr>
        <p:spPr bwMode="auto">
          <a:xfrm>
            <a:off x="456595" y="3025775"/>
            <a:ext cx="26725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pPr>
            <a:r>
              <a:rPr lang="en-US" altLang="en-US" sz="4000" smtClean="0">
                <a:solidFill>
                  <a:prstClr val="black"/>
                </a:solidFill>
                <a:latin typeface="Arial" pitchFamily="34" charset="0"/>
                <a:ea typeface="MS PGothic" pitchFamily="34" charset="-128"/>
              </a:rPr>
              <a:t>refracted</a:t>
            </a:r>
          </a:p>
        </p:txBody>
      </p:sp>
    </p:spTree>
    <p:extLst>
      <p:ext uri="{BB962C8B-B14F-4D97-AF65-F5344CB8AC3E}">
        <p14:creationId xmlns:p14="http://schemas.microsoft.com/office/powerpoint/2010/main" val="3332168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itle 1"/>
          <p:cNvSpPr>
            <a:spLocks noGrp="1"/>
          </p:cNvSpPr>
          <p:nvPr>
            <p:ph type="title"/>
          </p:nvPr>
        </p:nvSpPr>
        <p:spPr>
          <a:xfrm>
            <a:off x="403703" y="3429000"/>
            <a:ext cx="8533190" cy="1143000"/>
          </a:xfrm>
        </p:spPr>
        <p:txBody>
          <a:bodyPr>
            <a:normAutofit fontScale="90000"/>
          </a:bodyPr>
          <a:lstStyle/>
          <a:p>
            <a:r>
              <a:rPr lang="en-US" altLang="en-US" dirty="0" smtClean="0"/>
              <a:t/>
            </a:r>
            <a:br>
              <a:rPr lang="en-US" altLang="en-US" dirty="0" smtClean="0"/>
            </a:br>
            <a:r>
              <a:rPr lang="en-US" altLang="en-US" dirty="0" smtClean="0"/>
              <a:t> </a:t>
            </a:r>
            <a:br>
              <a:rPr lang="en-US" altLang="en-US" dirty="0" smtClean="0"/>
            </a:br>
            <a:r>
              <a:rPr lang="en-US" altLang="en-US" b="1" u="sng" dirty="0" smtClean="0">
                <a:solidFill>
                  <a:srgbClr val="FF0000"/>
                </a:solidFill>
              </a:rPr>
              <a:t>Refraction</a:t>
            </a:r>
            <a:r>
              <a:rPr lang="en-US" altLang="en-US" dirty="0" smtClean="0">
                <a:solidFill>
                  <a:srgbClr val="FF0000"/>
                </a:solidFill>
              </a:rPr>
              <a:t>: </a:t>
            </a:r>
            <a:r>
              <a:rPr lang="en-US" sz="4000" dirty="0">
                <a:solidFill>
                  <a:srgbClr val="FF0000"/>
                </a:solidFill>
                <a:latin typeface="Tahoma" pitchFamily="34" charset="0"/>
                <a:ea typeface="Tahoma" pitchFamily="34" charset="0"/>
                <a:cs typeface="Tahoma" pitchFamily="34" charset="0"/>
              </a:rPr>
              <a:t>is the change in direction of a wave when it </a:t>
            </a:r>
            <a:r>
              <a:rPr lang="en-US" sz="4000" b="1" dirty="0">
                <a:solidFill>
                  <a:srgbClr val="FF0000"/>
                </a:solidFill>
                <a:latin typeface="Tahoma" pitchFamily="34" charset="0"/>
                <a:ea typeface="Tahoma" pitchFamily="34" charset="0"/>
                <a:cs typeface="Tahoma" pitchFamily="34" charset="0"/>
              </a:rPr>
              <a:t>changes speed </a:t>
            </a:r>
            <a:r>
              <a:rPr lang="en-US" sz="4000" dirty="0">
                <a:solidFill>
                  <a:srgbClr val="FF0000"/>
                </a:solidFill>
                <a:latin typeface="Tahoma" pitchFamily="34" charset="0"/>
                <a:ea typeface="Tahoma" pitchFamily="34" charset="0"/>
                <a:cs typeface="Tahoma" pitchFamily="34" charset="0"/>
              </a:rPr>
              <a:t>as it travels from one material(medium) to another.</a:t>
            </a:r>
            <a:br>
              <a:rPr lang="en-US" sz="4000" dirty="0">
                <a:solidFill>
                  <a:srgbClr val="FF0000"/>
                </a:solidFill>
                <a:latin typeface="Tahoma" pitchFamily="34" charset="0"/>
                <a:ea typeface="Tahoma" pitchFamily="34" charset="0"/>
                <a:cs typeface="Tahoma" pitchFamily="34" charset="0"/>
              </a:rPr>
            </a:br>
            <a:r>
              <a:rPr lang="en-US" altLang="en-US" sz="4000" dirty="0" smtClean="0"/>
              <a:t/>
            </a:r>
            <a:br>
              <a:rPr lang="en-US" altLang="en-US" sz="4000" dirty="0" smtClean="0"/>
            </a:br>
            <a:r>
              <a:rPr lang="en-US" altLang="en-US" dirty="0" smtClean="0"/>
              <a:t> </a:t>
            </a:r>
            <a:br>
              <a:rPr lang="en-US" altLang="en-US" dirty="0" smtClean="0"/>
            </a:br>
            <a:endParaRPr lang="en-US" altLang="en-US" dirty="0" smtClean="0"/>
          </a:p>
        </p:txBody>
      </p:sp>
      <p:pic>
        <p:nvPicPr>
          <p:cNvPr id="315395" name="Picture 2" descr="http://revision-systems.co.uk/wp-content/uploads/2013/03/refractio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7846" y="2713038"/>
            <a:ext cx="47307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396" name="Picture 2" descr="https://encrypted-tbn3.gstatic.com/images?q=tbn:ANd9GcR4iNKNQG4NUXoopc3isPyN0fbvafbMr2JV4o5ZENpP-gNMo76fw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703" y="2713038"/>
            <a:ext cx="294216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1822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8" name="Picture 2" descr="http://cache2.artprintimages.com/lrg/27/2761/DIETD00Z.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060" y="1543050"/>
            <a:ext cx="356053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19" name="Picture 4" descr="https://chemicalparadigms.wikispaces.com/file/view/glass_of_water.jpg/33790805/glass_of_water.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5625" y="1543050"/>
            <a:ext cx="288169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15875"/>
            <a:ext cx="9144000" cy="769938"/>
          </a:xfrm>
          <a:prstGeom prst="rect">
            <a:avLst/>
          </a:prstGeom>
        </p:spPr>
        <p:txBody>
          <a:bodyPr>
            <a:spAutoFit/>
          </a:bodyPr>
          <a:lstStyle/>
          <a:p>
            <a:pPr algn="ctr" defTabSz="455613">
              <a:defRPr/>
            </a:pPr>
            <a:r>
              <a:rPr lang="en-US" altLang="en-US" sz="4400" b="1" dirty="0">
                <a:solidFill>
                  <a:srgbClr val="7030A0"/>
                </a:solidFill>
                <a:effectLst>
                  <a:outerShdw blurRad="38100" dist="38100" dir="2700000" algn="tl">
                    <a:srgbClr val="000000">
                      <a:alpha val="43137"/>
                    </a:srgbClr>
                  </a:outerShdw>
                </a:effectLst>
                <a:latin typeface="Calibri"/>
                <a:ea typeface="MS PGothic" pitchFamily="34" charset="-128"/>
              </a:rPr>
              <a:t>REFRACTION</a:t>
            </a:r>
            <a:endParaRPr lang="en-US" dirty="0">
              <a:solidFill>
                <a:srgbClr val="7030A0"/>
              </a:solidFill>
              <a:effectLst>
                <a:outerShdw blurRad="38100" dist="38100" dir="2700000" algn="tl">
                  <a:srgbClr val="000000">
                    <a:alpha val="43137"/>
                  </a:srgbClr>
                </a:outerShdw>
              </a:effectLst>
              <a:latin typeface="Arial" pitchFamily="34" charset="0"/>
              <a:ea typeface="MS PGothic" pitchFamily="34" charset="-128"/>
            </a:endParaRPr>
          </a:p>
        </p:txBody>
      </p:sp>
    </p:spTree>
    <p:extLst>
      <p:ext uri="{BB962C8B-B14F-4D97-AF65-F5344CB8AC3E}">
        <p14:creationId xmlns:p14="http://schemas.microsoft.com/office/powerpoint/2010/main" val="20147861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Content Placeholder 2"/>
          <p:cNvSpPr>
            <a:spLocks noGrp="1"/>
          </p:cNvSpPr>
          <p:nvPr>
            <p:ph idx="1"/>
          </p:nvPr>
        </p:nvSpPr>
        <p:spPr/>
        <p:txBody>
          <a:bodyPr/>
          <a:lstStyle/>
          <a:p>
            <a:endParaRPr lang="en-US" altLang="en-US" smtClean="0"/>
          </a:p>
        </p:txBody>
      </p:sp>
      <p:pic>
        <p:nvPicPr>
          <p:cNvPr id="317443" name="Picture 2" descr="http://myweb.cwpost.liu.edu/vdivener/notes/prism_refract.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298" y="1600200"/>
            <a:ext cx="8719154"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15875"/>
            <a:ext cx="9144000" cy="769938"/>
          </a:xfrm>
          <a:prstGeom prst="rect">
            <a:avLst/>
          </a:prstGeom>
        </p:spPr>
        <p:txBody>
          <a:bodyPr>
            <a:spAutoFit/>
          </a:bodyPr>
          <a:lstStyle/>
          <a:p>
            <a:pPr algn="ctr" defTabSz="455613">
              <a:defRPr/>
            </a:pPr>
            <a:r>
              <a:rPr lang="en-US" altLang="en-US" sz="4400" b="1" dirty="0">
                <a:solidFill>
                  <a:srgbClr val="7030A0"/>
                </a:solidFill>
                <a:effectLst>
                  <a:outerShdw blurRad="38100" dist="38100" dir="2700000" algn="tl">
                    <a:srgbClr val="000000">
                      <a:alpha val="43137"/>
                    </a:srgbClr>
                  </a:outerShdw>
                </a:effectLst>
                <a:latin typeface="Calibri"/>
                <a:ea typeface="MS PGothic" pitchFamily="34" charset="-128"/>
              </a:rPr>
              <a:t>REFRACTION</a:t>
            </a:r>
            <a:endParaRPr lang="en-US" dirty="0">
              <a:solidFill>
                <a:srgbClr val="7030A0"/>
              </a:solidFill>
              <a:effectLst>
                <a:outerShdw blurRad="38100" dist="38100" dir="2700000" algn="tl">
                  <a:srgbClr val="000000">
                    <a:alpha val="43137"/>
                  </a:srgbClr>
                </a:outerShdw>
              </a:effectLst>
              <a:latin typeface="Arial" pitchFamily="34" charset="0"/>
              <a:ea typeface="MS PGothic" pitchFamily="34" charset="-128"/>
            </a:endParaRPr>
          </a:p>
        </p:txBody>
      </p:sp>
    </p:spTree>
    <p:extLst>
      <p:ext uri="{BB962C8B-B14F-4D97-AF65-F5344CB8AC3E}">
        <p14:creationId xmlns:p14="http://schemas.microsoft.com/office/powerpoint/2010/main" val="11490917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4" descr="http://www.sabistyle.com.au/blog/wp-content/uploads/2010/10/Rainbow-refraction-of-ligh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231" y="1417638"/>
            <a:ext cx="7952619"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15875"/>
            <a:ext cx="9144000" cy="769938"/>
          </a:xfrm>
          <a:prstGeom prst="rect">
            <a:avLst/>
          </a:prstGeom>
        </p:spPr>
        <p:txBody>
          <a:bodyPr>
            <a:spAutoFit/>
          </a:bodyPr>
          <a:lstStyle/>
          <a:p>
            <a:pPr algn="ctr" defTabSz="455613">
              <a:defRPr/>
            </a:pPr>
            <a:r>
              <a:rPr lang="en-US" altLang="en-US" sz="4400" b="1" dirty="0">
                <a:solidFill>
                  <a:srgbClr val="7030A0"/>
                </a:solidFill>
                <a:effectLst>
                  <a:outerShdw blurRad="38100" dist="38100" dir="2700000" algn="tl">
                    <a:srgbClr val="000000">
                      <a:alpha val="43137"/>
                    </a:srgbClr>
                  </a:outerShdw>
                </a:effectLst>
                <a:latin typeface="Calibri"/>
                <a:ea typeface="MS PGothic" pitchFamily="34" charset="-128"/>
              </a:rPr>
              <a:t>REFRACTION</a:t>
            </a:r>
            <a:endParaRPr lang="en-US" dirty="0">
              <a:solidFill>
                <a:srgbClr val="7030A0"/>
              </a:solidFill>
              <a:effectLst>
                <a:outerShdw blurRad="38100" dist="38100" dir="2700000" algn="tl">
                  <a:srgbClr val="000000">
                    <a:alpha val="43137"/>
                  </a:srgbClr>
                </a:outerShdw>
              </a:effectLst>
              <a:latin typeface="Arial" pitchFamily="34" charset="0"/>
              <a:ea typeface="MS PGothic" pitchFamily="34" charset="-128"/>
            </a:endParaRPr>
          </a:p>
        </p:txBody>
      </p:sp>
    </p:spTree>
    <p:extLst>
      <p:ext uri="{BB962C8B-B14F-4D97-AF65-F5344CB8AC3E}">
        <p14:creationId xmlns:p14="http://schemas.microsoft.com/office/powerpoint/2010/main" val="14747155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Content Placeholder 2"/>
          <p:cNvSpPr>
            <a:spLocks noGrp="1"/>
          </p:cNvSpPr>
          <p:nvPr>
            <p:ph idx="1"/>
          </p:nvPr>
        </p:nvSpPr>
        <p:spPr/>
        <p:txBody>
          <a:bodyPr/>
          <a:lstStyle/>
          <a:p>
            <a:endParaRPr lang="en-US" altLang="en-US" smtClean="0"/>
          </a:p>
        </p:txBody>
      </p:sp>
      <p:pic>
        <p:nvPicPr>
          <p:cNvPr id="319491" name="Picture 2" descr="http://images3.wikia.nocookie.net/__cb20110521151946/science/el/images/1/10/Refraction_fish.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 y="1057283"/>
            <a:ext cx="8915703"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15875"/>
            <a:ext cx="9144000" cy="769938"/>
          </a:xfrm>
          <a:prstGeom prst="rect">
            <a:avLst/>
          </a:prstGeom>
        </p:spPr>
        <p:txBody>
          <a:bodyPr>
            <a:spAutoFit/>
          </a:bodyPr>
          <a:lstStyle/>
          <a:p>
            <a:pPr algn="ctr" defTabSz="455613">
              <a:defRPr/>
            </a:pPr>
            <a:r>
              <a:rPr lang="en-US" altLang="en-US" sz="4400" b="1" dirty="0">
                <a:solidFill>
                  <a:srgbClr val="7030A0"/>
                </a:solidFill>
                <a:effectLst>
                  <a:outerShdw blurRad="38100" dist="38100" dir="2700000" algn="tl">
                    <a:srgbClr val="000000">
                      <a:alpha val="43137"/>
                    </a:srgbClr>
                  </a:outerShdw>
                </a:effectLst>
                <a:latin typeface="Calibri"/>
                <a:ea typeface="MS PGothic" pitchFamily="34" charset="-128"/>
              </a:rPr>
              <a:t>REFRACTION</a:t>
            </a:r>
            <a:endParaRPr lang="en-US" dirty="0">
              <a:solidFill>
                <a:srgbClr val="7030A0"/>
              </a:solidFill>
              <a:effectLst>
                <a:outerShdw blurRad="38100" dist="38100" dir="2700000" algn="tl">
                  <a:srgbClr val="000000">
                    <a:alpha val="43137"/>
                  </a:srgbClr>
                </a:outerShdw>
              </a:effectLst>
              <a:latin typeface="Arial" pitchFamily="34" charset="0"/>
              <a:ea typeface="MS PGothic" pitchFamily="34" charset="-128"/>
            </a:endParaRPr>
          </a:p>
        </p:txBody>
      </p:sp>
    </p:spTree>
    <p:extLst>
      <p:ext uri="{BB962C8B-B14F-4D97-AF65-F5344CB8AC3E}">
        <p14:creationId xmlns:p14="http://schemas.microsoft.com/office/powerpoint/2010/main" val="3521778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Picture 2" descr="http://kilby.sac.on.ca/departments/science/snc1d/Inglis/Handouts/Optics/Refraction.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11268"/>
            <a:ext cx="9144000"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15875"/>
            <a:ext cx="9144000" cy="769938"/>
          </a:xfrm>
          <a:prstGeom prst="rect">
            <a:avLst/>
          </a:prstGeom>
        </p:spPr>
        <p:txBody>
          <a:bodyPr>
            <a:spAutoFit/>
          </a:bodyPr>
          <a:lstStyle/>
          <a:p>
            <a:pPr algn="ctr" defTabSz="455613">
              <a:defRPr/>
            </a:pPr>
            <a:r>
              <a:rPr lang="en-US" altLang="en-US" sz="4400" b="1" dirty="0">
                <a:solidFill>
                  <a:srgbClr val="7030A0"/>
                </a:solidFill>
                <a:effectLst>
                  <a:outerShdw blurRad="38100" dist="38100" dir="2700000" algn="tl">
                    <a:srgbClr val="000000">
                      <a:alpha val="43137"/>
                    </a:srgbClr>
                  </a:outerShdw>
                </a:effectLst>
                <a:latin typeface="Calibri"/>
                <a:ea typeface="MS PGothic" pitchFamily="34" charset="-128"/>
              </a:rPr>
              <a:t>REFRACTION</a:t>
            </a:r>
            <a:endParaRPr lang="en-US" dirty="0">
              <a:solidFill>
                <a:srgbClr val="7030A0"/>
              </a:solidFill>
              <a:effectLst>
                <a:outerShdw blurRad="38100" dist="38100" dir="2700000" algn="tl">
                  <a:srgbClr val="000000">
                    <a:alpha val="43137"/>
                  </a:srgbClr>
                </a:outerShdw>
              </a:effectLst>
              <a:latin typeface="Arial" pitchFamily="34" charset="0"/>
              <a:ea typeface="MS PGothic" pitchFamily="34" charset="-128"/>
            </a:endParaRPr>
          </a:p>
        </p:txBody>
      </p:sp>
    </p:spTree>
    <p:extLst>
      <p:ext uri="{BB962C8B-B14F-4D97-AF65-F5344CB8AC3E}">
        <p14:creationId xmlns:p14="http://schemas.microsoft.com/office/powerpoint/2010/main" val="941657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7" name="Title 1"/>
          <p:cNvSpPr>
            <a:spLocks noGrp="1"/>
          </p:cNvSpPr>
          <p:nvPr>
            <p:ph type="ctrTitle"/>
          </p:nvPr>
        </p:nvSpPr>
        <p:spPr/>
        <p:txBody>
          <a:bodyPr/>
          <a:lstStyle/>
          <a:p>
            <a:r>
              <a:rPr lang="en-US" altLang="en-US" smtClean="0"/>
              <a:t>Light</a:t>
            </a:r>
          </a:p>
        </p:txBody>
      </p:sp>
      <p:sp>
        <p:nvSpPr>
          <p:cNvPr id="3" name="Subtitle 2"/>
          <p:cNvSpPr>
            <a:spLocks noGrp="1"/>
          </p:cNvSpPr>
          <p:nvPr>
            <p:ph type="subTitle" idx="1"/>
          </p:nvPr>
        </p:nvSpPr>
        <p:spPr/>
        <p:txBody>
          <a:bodyPr/>
          <a:lstStyle/>
          <a:p>
            <a:pPr>
              <a:defRPr/>
            </a:pPr>
            <a:endParaRPr lang="en-US" dirty="0"/>
          </a:p>
        </p:txBody>
      </p:sp>
      <p:pic>
        <p:nvPicPr>
          <p:cNvPr id="277508" name="Picture 2" descr="http://ts4.mm.bing.net/th?id=H.4809943640311299&amp;pid=1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 y="0"/>
            <a:ext cx="9449405" cy="859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09" name="TextBox 4"/>
          <p:cNvSpPr txBox="1">
            <a:spLocks noChangeArrowheads="1"/>
          </p:cNvSpPr>
          <p:nvPr/>
        </p:nvSpPr>
        <p:spPr bwMode="auto">
          <a:xfrm>
            <a:off x="3657327" y="990659"/>
            <a:ext cx="640140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5613" eaLnBrk="1" hangingPunct="1">
              <a:spcBef>
                <a:spcPct val="0"/>
              </a:spcBef>
              <a:buFontTx/>
              <a:buNone/>
            </a:pPr>
            <a:r>
              <a:rPr lang="en-US" altLang="en-US" sz="12000" smtClean="0">
                <a:solidFill>
                  <a:prstClr val="white"/>
                </a:solidFill>
                <a:latin typeface="Andalus" pitchFamily="18" charset="-78"/>
                <a:cs typeface="Andalus" pitchFamily="18" charset="-78"/>
              </a:rPr>
              <a:t>    Light</a:t>
            </a:r>
          </a:p>
          <a:p>
            <a:pPr defTabSz="455613" eaLnBrk="1" hangingPunct="1">
              <a:spcBef>
                <a:spcPct val="0"/>
              </a:spcBef>
              <a:buFontTx/>
              <a:buNone/>
            </a:pPr>
            <a:r>
              <a:rPr lang="en-US" altLang="en-US" sz="3600" smtClean="0">
                <a:solidFill>
                  <a:prstClr val="white"/>
                </a:solidFill>
                <a:latin typeface="Andalus" pitchFamily="18" charset="-78"/>
                <a:cs typeface="Andalus" pitchFamily="18" charset="-78"/>
              </a:rPr>
              <a:t>Properties and Interactions</a:t>
            </a:r>
          </a:p>
        </p:txBody>
      </p:sp>
    </p:spTree>
    <p:extLst>
      <p:ext uri="{BB962C8B-B14F-4D97-AF65-F5344CB8AC3E}">
        <p14:creationId xmlns:p14="http://schemas.microsoft.com/office/powerpoint/2010/main" val="26334018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9144000" cy="1143000"/>
          </a:xfrm>
        </p:spPr>
        <p:txBody>
          <a:bodyPr>
            <a:normAutofit fontScale="90000"/>
          </a:bodyPr>
          <a:lstStyle/>
          <a:p>
            <a:pPr algn="l">
              <a:defRPr/>
            </a:pPr>
            <a:r>
              <a:rPr lang="en-US" sz="4000" dirty="0" smtClean="0"/>
              <a:t>When light interacts with matter it is either:</a:t>
            </a:r>
            <a:r>
              <a:rPr lang="en-US" dirty="0" smtClean="0"/>
              <a:t/>
            </a:r>
            <a:br>
              <a:rPr lang="en-US" dirty="0" smtClean="0"/>
            </a:br>
            <a:endParaRPr lang="en-US" dirty="0"/>
          </a:p>
        </p:txBody>
      </p:sp>
      <p:sp>
        <p:nvSpPr>
          <p:cNvPr id="321539" name="Content Placeholder 2"/>
          <p:cNvSpPr>
            <a:spLocks noGrp="1"/>
          </p:cNvSpPr>
          <p:nvPr>
            <p:ph idx="1"/>
          </p:nvPr>
        </p:nvSpPr>
        <p:spPr>
          <a:xfrm>
            <a:off x="456605" y="1600200"/>
            <a:ext cx="8230810" cy="1752600"/>
          </a:xfrm>
        </p:spPr>
        <p:txBody>
          <a:bodyPr/>
          <a:lstStyle/>
          <a:p>
            <a:r>
              <a:rPr lang="en-US" altLang="en-US" smtClean="0"/>
              <a:t> absorbed</a:t>
            </a:r>
          </a:p>
          <a:p>
            <a:r>
              <a:rPr lang="en-US" altLang="en-US" smtClean="0"/>
              <a:t> transmitted</a:t>
            </a:r>
          </a:p>
          <a:p>
            <a:r>
              <a:rPr lang="en-US" altLang="en-US" smtClean="0"/>
              <a:t> refracted</a:t>
            </a:r>
          </a:p>
        </p:txBody>
      </p:sp>
      <p:sp>
        <p:nvSpPr>
          <p:cNvPr id="4" name="Rectangle 3"/>
          <p:cNvSpPr>
            <a:spLocks noChangeArrowheads="1"/>
          </p:cNvSpPr>
          <p:nvPr/>
        </p:nvSpPr>
        <p:spPr bwMode="auto">
          <a:xfrm>
            <a:off x="456596" y="3352801"/>
            <a:ext cx="27286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pPr>
            <a:r>
              <a:rPr lang="en-US" altLang="en-US" sz="4000" smtClean="0">
                <a:solidFill>
                  <a:prstClr val="black"/>
                </a:solidFill>
                <a:latin typeface="Arial" pitchFamily="34" charset="0"/>
                <a:ea typeface="MS PGothic" pitchFamily="34" charset="-128"/>
              </a:rPr>
              <a:t>reflected</a:t>
            </a:r>
            <a:r>
              <a:rPr lang="en-US" altLang="en-US" smtClean="0">
                <a:solidFill>
                  <a:prstClr val="black"/>
                </a:solidFill>
                <a:latin typeface="Arial" pitchFamily="34" charset="0"/>
                <a:ea typeface="MS PGothic" pitchFamily="34" charset="-128"/>
              </a:rPr>
              <a:t> </a:t>
            </a:r>
          </a:p>
        </p:txBody>
      </p:sp>
    </p:spTree>
    <p:extLst>
      <p:ext uri="{BB962C8B-B14F-4D97-AF65-F5344CB8AC3E}">
        <p14:creationId xmlns:p14="http://schemas.microsoft.com/office/powerpoint/2010/main" val="961320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itle 1"/>
          <p:cNvSpPr>
            <a:spLocks noGrp="1"/>
          </p:cNvSpPr>
          <p:nvPr>
            <p:ph type="title"/>
          </p:nvPr>
        </p:nvSpPr>
        <p:spPr>
          <a:xfrm>
            <a:off x="533400" y="2438400"/>
            <a:ext cx="8229297" cy="1143000"/>
          </a:xfrm>
        </p:spPr>
        <p:txBody>
          <a:bodyPr>
            <a:normAutofit fontScale="90000"/>
          </a:bodyPr>
          <a:lstStyle/>
          <a:p>
            <a:pPr algn="l"/>
            <a:r>
              <a:rPr lang="en-US" altLang="en-US" dirty="0" smtClean="0"/>
              <a:t/>
            </a:r>
            <a:br>
              <a:rPr lang="en-US" altLang="en-US" dirty="0" smtClean="0"/>
            </a:br>
            <a:r>
              <a:rPr lang="en-US" altLang="en-US" dirty="0" smtClean="0"/>
              <a:t> </a:t>
            </a:r>
            <a:br>
              <a:rPr lang="en-US" altLang="en-US" dirty="0" smtClean="0"/>
            </a:br>
            <a:r>
              <a:rPr lang="en-US" altLang="en-US" b="1" u="sng" dirty="0" smtClean="0">
                <a:solidFill>
                  <a:srgbClr val="FF0000"/>
                </a:solidFill>
              </a:rPr>
              <a:t>Reflection</a:t>
            </a:r>
            <a:r>
              <a:rPr lang="en-US" altLang="en-US" dirty="0" smtClean="0">
                <a:solidFill>
                  <a:srgbClr val="FF0000"/>
                </a:solidFill>
              </a:rPr>
              <a:t>: Occurs when light waves bounce off of an object.</a:t>
            </a:r>
            <a:r>
              <a:rPr lang="en-US" altLang="en-US" dirty="0" smtClean="0"/>
              <a:t/>
            </a:r>
            <a:br>
              <a:rPr lang="en-US" altLang="en-US" dirty="0" smtClean="0"/>
            </a:br>
            <a:r>
              <a:rPr lang="en-US" altLang="en-US" dirty="0" smtClean="0"/>
              <a:t> </a:t>
            </a:r>
            <a:br>
              <a:rPr lang="en-US" altLang="en-US" dirty="0" smtClean="0"/>
            </a:br>
            <a:endParaRPr lang="en-US" altLang="en-US" dirty="0" smtClean="0"/>
          </a:p>
        </p:txBody>
      </p:sp>
      <p:pic>
        <p:nvPicPr>
          <p:cNvPr id="3225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9213" y="2797175"/>
            <a:ext cx="5084535"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564" name="Picture 2" descr="https://encrypted-tbn2.gstatic.com/images?q=tbn:ANd9GcQ0VI6PPgDKUPyuxtm50FbLu-S0uz5vHGZ_GyLKLSVlruUeqt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370" y="3138537"/>
            <a:ext cx="281063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2978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875"/>
            <a:ext cx="9144000" cy="769938"/>
          </a:xfrm>
          <a:prstGeom prst="rect">
            <a:avLst/>
          </a:prstGeom>
        </p:spPr>
        <p:txBody>
          <a:bodyPr>
            <a:spAutoFit/>
          </a:bodyPr>
          <a:lstStyle/>
          <a:p>
            <a:pPr algn="ctr" defTabSz="455613">
              <a:defRPr/>
            </a:pPr>
            <a:r>
              <a:rPr lang="en-US" altLang="en-US" sz="4400" b="1" dirty="0">
                <a:solidFill>
                  <a:srgbClr val="7030A0"/>
                </a:solidFill>
                <a:effectLst>
                  <a:outerShdw blurRad="38100" dist="38100" dir="2700000" algn="tl">
                    <a:srgbClr val="000000">
                      <a:alpha val="43137"/>
                    </a:srgbClr>
                  </a:outerShdw>
                </a:effectLst>
                <a:latin typeface="Calibri"/>
                <a:ea typeface="MS PGothic" pitchFamily="34" charset="-128"/>
              </a:rPr>
              <a:t>REFLECTION</a:t>
            </a:r>
            <a:endParaRPr lang="en-US" dirty="0">
              <a:solidFill>
                <a:srgbClr val="7030A0"/>
              </a:solidFill>
              <a:effectLst>
                <a:outerShdw blurRad="38100" dist="38100" dir="2700000" algn="tl">
                  <a:srgbClr val="000000">
                    <a:alpha val="43137"/>
                  </a:srgbClr>
                </a:outerShdw>
              </a:effectLst>
              <a:latin typeface="Arial" pitchFamily="34" charset="0"/>
              <a:ea typeface="MS PGothic" pitchFamily="34" charset="-128"/>
            </a:endParaRPr>
          </a:p>
        </p:txBody>
      </p:sp>
      <p:pic>
        <p:nvPicPr>
          <p:cNvPr id="323587" name="Picture 6" descr="https://encrypted-tbn1.gstatic.com/images?q=tbn:ANd9GcRsQiEdsCHRF-VURiT-uuH--KGcEs5_CLOhrD3lph6e0S8W3Gr5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191" y="1046163"/>
            <a:ext cx="7136190"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2743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875"/>
            <a:ext cx="9144000" cy="769938"/>
          </a:xfrm>
          <a:prstGeom prst="rect">
            <a:avLst/>
          </a:prstGeom>
        </p:spPr>
        <p:txBody>
          <a:bodyPr>
            <a:spAutoFit/>
          </a:bodyPr>
          <a:lstStyle/>
          <a:p>
            <a:pPr algn="ctr" defTabSz="455613">
              <a:defRPr/>
            </a:pPr>
            <a:r>
              <a:rPr lang="en-US" altLang="en-US" sz="4400" b="1" dirty="0">
                <a:solidFill>
                  <a:srgbClr val="7030A0"/>
                </a:solidFill>
                <a:effectLst>
                  <a:outerShdw blurRad="38100" dist="38100" dir="2700000" algn="tl">
                    <a:srgbClr val="000000">
                      <a:alpha val="43137"/>
                    </a:srgbClr>
                  </a:outerShdw>
                </a:effectLst>
                <a:latin typeface="Calibri"/>
                <a:ea typeface="MS PGothic" pitchFamily="34" charset="-128"/>
              </a:rPr>
              <a:t>REFLECTION</a:t>
            </a:r>
            <a:endParaRPr lang="en-US" dirty="0">
              <a:solidFill>
                <a:srgbClr val="7030A0"/>
              </a:solidFill>
              <a:effectLst>
                <a:outerShdw blurRad="38100" dist="38100" dir="2700000" algn="tl">
                  <a:srgbClr val="000000">
                    <a:alpha val="43137"/>
                  </a:srgbClr>
                </a:outerShdw>
              </a:effectLst>
              <a:latin typeface="Arial" pitchFamily="34" charset="0"/>
              <a:ea typeface="MS PGothic" pitchFamily="34" charset="-128"/>
            </a:endParaRPr>
          </a:p>
        </p:txBody>
      </p:sp>
      <p:sp>
        <p:nvSpPr>
          <p:cNvPr id="324611" name="AutoShape 2" descr="data:image/jpeg;base64,/9j/4AAQSkZJRgABAQAAAQABAAD/2wCEAAkGBxQTERQUEhQWFhUXGBoaFxgYGBcaGBoYFRcaGhcbHR4aHiggGRwmHBQYIjEhJSkrLi4vGR8zODMsNygtLysBCgoKDg0OGxAQGywkICYvLDQ0NywsLCwvNDQsLCwsLCwwNCwsLCw0LywsLCwsNC80LCwsLjQsLDQsLCwsLCwsLP/AABEIAOQA3QMBEQACEQEDEQH/xAAcAAEAAgMBAQEAAAAAAAAAAAAABAYDBQcCAQj/xAA/EAABAwIDBQQJAgUDBAMAAAABAAIDBBEFITEGEkFRYRMicYEHFDJCkaGxwfBS0SMzYuHxQ3LCJJKishU0gv/EABsBAQACAwEBAAAAAAAAAAAAAAADBQIEBgEH/8QAOxEAAgEDAQUFBwQBAgYDAAAAAAECAwQRIQUSMUFRE2FxofAUIjKRscHRBiOB4fEzQkNSYpKy4hU0cv/aAAwDAQACEQMRAD8A7gvAEAQBAEAQBAEAQBAEAQBAEAQBAEAQEeWqDXW+J5Kku9t06F3G2xnLWX0zw/skjTbWSQrsjCAIAgCAIAgCAIAgCAIAgCAIAgCAIAgCAIAgCAIAgCAx1Em60kLQ2ndztbWVWCy19+b8DKCy8GsfEQRfU/cr51cWNeE6cZ53564fHV4WdefebKkjY0pO7nqu/wBjSuHapXEWmtNeLS5mvPGdDMrUwCAIAgCAIAgCAIAgCAIAgCAIAgCAIDVbTY2KOAzOYXgEAgG3tG11HVqdnHewb2z7J3lZUVLDw+PcZcCxeOqgbNFfddwOrSNQeoXtOoqkd5Ed5aVLSs6VTivPvNgszVCAIAgCAICFN/Nb5LjdoYltukuPw/dk8f8ATZNXZEAQBAEAQBAEAQBAEAQBAEAQBAEAQHxxsLnII3gJZ0R5hma8XY4OHMEEfJYxnGazF5XcZShKDxJY8T5U07ZGOY8bzXAhwPEEWIXrSawz2nUlTkpweGtUcqnimwSra5pc+klOY6DUHh2jRocr/ECtalbTyvhfr5nbQlR25auMklVj6/7Xz6fI6jh9bHNG2WJwexwuCPzIjQjgrKMlJZRxdehUoVHTqLDRIXpEEAQBAEBC/wBb85Ljpe/t9bvLj/2k3/DJq7EhCAIAgCAIAgCAIAgCAIAgCAIAgCA8yMDgQdCCD4FeNJrDPYtxeUUuNz8PnIILoX/MDjy3hxHFc5Fz2bWw9YP1815nQSUNoUcrSa9fJlzhlDmhzTcOAIPQ6LooTU4qUeDKCUXGTi+KI+KYdHUROimaHMcMxy5EciOaTgprDJba5qW9RVKbw16+RzHCa6bBqowTjeppHXa8eQ329RkHN/teuhKVtPdlwZ2VzQo7at1XovFSK1X2f2fpdXjeHAFpBBFwRmCDoRzCszh5RcXh8T0h4EAQBAQo85iuPtHv7dqNcs+SSJn/AKaJq7AhCAIAgCAIAgCAIAgCAIAgCAIDxK+wJtey1b24lb0JVYx3muXpPhxPYrLweaeYOF/iFBszaVO+pb8dGuK6f0+p7KLizKrExI2I0LZozG/Q8RqCNCFDcUIV6bhPgTUK0qM1OJVcMrH0UxgmP8M6GxsL6OHQ8Rz81R21adjWdCq/d5P7+HUubijC9pKtSXvetPwXJrgRcZg6FdEnnVFC1jRms2jwKOshMUuXFrhq1w0I566KOrSVSO6zcsL6pZVlVp/yuq6FB2Sx5+HVDqGtJEe9/DefZbcmzhf/AE3a34HztpUaroy7OfD15HUbTsIbSoK8tPixqub7v/0vP5Z6kCrE4oIAgCAg02cjvP6rjdkPtNr1pP8A6v8AySJ5/AicuyIAgCAIAgCAIAgCAIAgCAIAgCAICDPGWHebpy/OC4raNlU2VWV3a/DnVdO59z8n/BPGW+t1kuKQOFwuqsr2ld0lUpvx6p9GQyi08M9rbPCBjWFtqIy02Dh7DuR/Y8QtW7tIXFPdfHk+hs2tzKhPeXDmjQ7P4m+B/q04tnZpPC+g6tPA/gq7C6nQqezV/wCPXR8iyvbaFaHtFHXr66rn6zbVfFIV/bPZllbAW91src43kaHi02z3T8tbZKCvRVWOOZa7J2nOxrb2ri+K+/iv6K3sDtO9khoK07sjDuxlxzJHuEjInkb56Z5KC2rtPs58S221suE4e22usXq8f+XXx6fM6It45QIAgIVD7TvziuO/Tizd15Pj+WyarwRNXYkIQBAEAQBAEAQBAEAQBAEBq9o6N8kJETi1zTvCxILrAjdy8VpX9CdWi1TeGtfHuK7alvVr0GqTaktdOej0IWzGO9qOylNpW5Z+9b/kOI8+dtbZt/2q7Kp8a68/7NPZG1FWXY1X7668/wC1z+fXFhVsXp8IWM4RnFxkspgguaY3XHslcVVpV9iXLq01mlL1h965Pn8ydNVFh8ScxwIuF2VCvCvTVSm8pkLWHg+qU8NPtDgjahtxlI0d08x+k9Poq+/sY3McrSS4P7P1ob1leyt5Yfwvj+UQdl8aJ/gTXEgyaXam3unqPmtbZt63+xV+Jdfp4/U2doWaX71L4Xxx9fAsyuSoKf6QNkRVxmWJtqlg7tst8D3T1tofLRatzb9osriX+xNru0qdnUf7b8u/8mD0e7WmceqzgtqIxbvXu8MyN75h44311528tq+97kuKJNubJVB+00dacunLPTHJ8i7rbOcPhXkmlFtgh4b73kuQ/Sa92q/D7k1bkTV2BCEAQBAEAQBAEAQBAEBp8T2opaeojp5pQyWQAsBa6xDiWjvW3Rm0jM/VbtHZ9xWpSrU45iuPDx4cfIxcknhm4WkZBAVnabBnbwqIMpG5uA1NuI5npx+tPtGyk329H4lxxz7/AB+pz+1tnTcvabfSa444vv8AHu5/Wfs5jQqGZ2EjfaHP+odPotjZ96rmGvxLj+Tc2XtFXdP3tJLivubdWBaHl7ARYqG4t6dxTdOospnqbWqITSY3WPsn8uuMo1KmxLt06mXSl6z4rg1z+RO0qizzJwN9F29OpGpFTg8pmufVkCv7TYIZbSxZSt5ZF1tM/wBQ4Kq2jYut+5T0kvP+1yLOwvVS/bqfC/L+j3szjfbN3JCO1b/5D9XjzCy2bfe0R3Z/EvPvPNoWXYy3ofC/LuN6rMrShekDZRzj67SktnjG84N1cG+823vADTiBz10rmg3+5DidPsPa0Yr2O4WYS0WeWeT7n5eHDabCbWNrYg15AqGDvt03hewe3mNL8j0IvLb11UWHxNLbOyZWVTeiv23wfTuf26r+SzyHI+C9upKNCbfR/QplxI2HDI+K5z9KRfs9R/8AV9iWtxJa6ohCAIAgCAIAgCAIDHNM1gu9waOZIA+ayjFy0SyepN8DIsTwpfpL2JbiEO9GGtqYx3HH3mi/8MnkSbgnQ+JV3sXazsqmJ5cHxXTv9cf4RhOOTVejHbaSRxoK67amPJhfk6Td1a6+sgAvf3hnwJO3tvZUKcVdW2sJcccFnmu5+T8sYT5M6SuZJQgKftDhToHippwRY3cBoOuXuniFQX9pKhNXNDTHFeuXU5fadjK1qK7ttMcUvXB80WDBcVZUR7zciMnN5H7jkVa2d3C5hvR4810LqwvoXdPfjo1xXQ2C2jePEsYcLFal7Z07ui6U/wCH0fVHsZYeSJBIWO3XacPzkuW2de1NmXDs7p+7yfTo/B+T6ak0oqa3kTl2hAEBVtpcHLXesQCzgbvA6Z7wH1/yqTaFk4y9ooaNavH1/Jc2F4pLsK3B8M/T8f4NrgGMCoZe1nttvDhnoR0NvJb1jexuYZ4NcUaV5aO3njinwNot00zmm2+zslLO3EKFoG4d6VoGQPF27+ki4dbTXmRX3FFwl2tM7DY+0ad1RdjdvOdE/tnquXy6ZtuzW0TK2mMjRuuGUjL5tdb/ANTwP7LC8uFKxqzX/K/oUW0dnTsbjs5ap8H1X56m1w8d3zVf+l4ONm31k/ol9jRq/ESV0ZEEAQBAEAQBAEAQGk2xwEVlK6K9nA78Z4b7QQ2/Q7xB8VuWN17PVU+XB+Bs2lw6FRT5c/AqmwG0z4njD6trmyMO7GTe/MMPl7JGVrDley2lZRnH2mi8p6v8/k37+1jNe0UnlPj+fydGVCU5zf0pbC9u01lI1wqo7OIZrKGkWItpI0C4IzNrZm1ul2HtfsX7PXf7b68s/Z8+S49SOcOaJ3oz26bXRiGY7tVG3vA/6gbkXjrzbw8NINtbIlaT7SnrTb07u78MQnnRl6VCSHwhAUvE6OShl7eH+W45t4C/unpyPD687c0KljV7ej8L5fbw6dPryV5b1dmVvaKHwN6r7eHR8vrbMPrmTRh7DcHUcQeIPIq8oV4V4KcH66HS2tzTuaaqU3p9O5klTGwYqiEOHXgqzamzYX1HdfxLg+j/AA+ZlCW6zBSzEHcd5Kl2NtKdCfsN0sNaJv6fh8/kSTjn3kTF1pCEBTsdw19NJ6zAbC/eHK+v/wCD8suluevbadrU9pocOa9cn5F9Z3EbmHYVuPL11RZMJxJk8Ycw5+8OLTy/urm2uYXEN6P89xU3NvOhPdl/HeTCFsGuc7dss6jxGKSm3hTy74eBmGdxxDT/AEkgWvoR4LndtU3Qtpyjwax8zq//AJWN7s+dOvjtI4x36rVd/UvmHuBbkQbHPodbHyIPmpf04l7BHHV/U5mqmpaklXpEEAQBAEAQBAEAQBAVLbzZH1toki7tQwd06b4Ge6TwPI/vlZ7Ov/Z3uz1i/LvN+xvOwe7L4WRPR7tf27fV6l1qhlwN4WL2t5/1jO44jPmpdp7P7J9rSXuPy/r10Jb+y7N9pT+F+X9F4VOVZyn0mbIywynE6B3ZyR9+VrbD2bl0g4Oy9ppvcX1zC6zYu06dWHsN0sp6LPkvw+RFOOPeRbvR/tezEKcO7rZ2ZTRgnI3IDhf3XAX42zFzZVG1tmTsa27q4Pg/t4r+zOMsloVUZHieFr2lrgC0ixBWMoqcXGSymYThGpFxksplLcJMPnJA3oHn5cB0cL+f051qps2tlLMJevmvP6cnJVdkXDklmnL1jxXn9LnBM17Q5pu0i4K6KE4zipR4M6ynUjUgpxeUzIsjMwVVPvC41CpNs7Ijew346TXDv7vwSQnunikqL912v1/utXYe1+1Xs1w/3Fwzz7vFfN+OT2pDGq4EpdKRHx7QQQQCDkQdCCvGk1hnqbTyimV1M+hm7WIXidlbhY+6Tw6H8PO1qVTZ9btaazB8vt+GX9KpC+pdnUfvL1n8ottHVNlYHsN2n8IPVX9KrGrBTg9GUdWlKlNwlxR4xD2fNc/+qFN2ixw3ln5P7ntL4jn+P4rUYfWsn3b00wa1wvkS3U2914Gh4j4CPYqnbWsJN5Usvz9M6qxtLfaFm6Gf3Ittd2fqn5Pz6HQ1jJo2yRODmPF2kcR9QehzC6eMlJZRytajOjUdOosNcTOvSIIAgCAIAgCAIAgCAoXpC2Tc8irpG2nYQ54bq7dzDgLZvFh4jmbK62ZfKP7FZ+6/L+i1sLxR/Zq/C/L+ja7C7WCtjLXgNnjA3xwcD7zRyyzHAkcwtbaFi7aWVrF8PwQX1m7eWV8L4FnIVcaJxrbXZuTCqpmI4ey0QN5GC+6ze1aQM+yd8jyyXabNvqe0qDs7p+9yfN/+y81/JDJbryjp2ym0UVfTNniyvk9hILmPGrTb4jmCDxXMX9lUs6zpT/h9V1JIyyjcLSMiPX0bZmFjxcH4g8COqjrUYVoOE1oyG4t4XFN06i0ZUaGqfQTmKUkwu0Nss/eH0I+uV6CjVns6s6VTWD9Z/KOXt61TZVw6NXLpvg/v+V6d0jeHAFpBBFwRoQV0UZKSyuB1kZKSUovKZ6XpkRaunv3m6j5rm9t7JlWaubfSpHXTi8cP5Xn/AAiWnPGj4Huln3hnqFs7G2sryDhU0qR49/f+eh5OG6Z1dkZiqqZsjCx4u06j80Kwq0o1IuE1lMzp1JU5KUXhop8bn4fOQd50L/mMs+W8NOvwXPRc9m18PLg/XzXmX0lDaFHKwpr18mWipma+Nrmm7XWIPNefqWrCVimnxax5lLCEoTcZLVHmuwyOog7KZu81zR4g2yI5Ec1bWFNOypQkv9sfoZULmpb1u1pPDXrHgc1wqulwarfDOHOppDdrszkNHtGl7EBw1yHIXjhKVtPdlwfr/J2FzQpbbtVWotKpHivs+7/lfDzxea3auOOsgpi0ntmNc2QEbvfLg0W1Nyz/AMgt2VeKmodTm6OyqtS1qXCfwNprnpjPyz5FgUxVBAYKysjibvSvaxvNxAHzXjaWrCWSPQYzBMd2KVj3Wvug5252Oa8jOMuDMnFriiesjEIAgCAIAgOabdbOPppP/kKMlrg7ekaM7E6vH9Jud4HLPkug2feRrR9mr6rl+PwXVjdRqx9nrarl+PwXDZPaSOth32ZPbYSM4tP3ac7H7gqrvLOdtPdfDkyvurWVvPdfDkzb1EDXscx4DmuBa4HQtcLEHyK1YTlCSlF4aNU4pi9BLs/XMqKcufRymzmZ6Xv2bict4Aksdrket+3t61Pbdq6VXCqR4P7ru6rh5YgacHodhwbFoqqFs0Dw9jtDxB4gjgRyXG3NtUt6jp1VhomTTWUTlAekLF8NbPGWO19136TwK17q2jcU3CX8dzNS9s4XVJ05fw+j6lcwPEn00vq1Rk33XHQcs+LT8vpT2dzUtans1fhyfrk/Iodn3lWyreyXPDk+n9Py+lwXQHUhAQ6qGx32+f7rkNs7Nlb1Fe2qw08tL6+HX8ZJoSyt1menmDh14hXuzNpU76lvR0kuK6f0yOcXFmVWRiRsRomzRuY/Q6HiDwI6qGvQjWpuEuZNQrSozU4lawmCWF8kDzdrbOby7xOY5XscuYXC7ZhVoU1bzemcr5P1gtbqdKtGNaHF6P8Aj8FpMzWtaXOaAbAEkAEkZAc13NJxhSipPGiXkU6hKTaSyVT0oEepWdA6W7wAWkgxmxs/2Tlfu2Nr7ywu/wDT4ZLz9O59ryqijpz593FeP8HI6HFXtlpy9x3YHgtyG81u8CQDrbI2BNhc6XKq4zaazyO7rWsJ06iitZrXo9MJ/wB/g/RgV8fJSBj+JerUs89g7so3v3S4NDi1pIG8dL2tdAfmio2jmqpXzVTi8k3a4ZBhGga0aNA8+d7lalWUsrHyJo4Njh+IO3mkPO9qCCWm/A3GY+Sic4rXgSI7J6OsbfNG6OVznSNO9dxud12QHP8AypLW57SUodCOrDGqLitwhCAIAgCA+OFxY6L0HLNocKmwqo9cpP5Dnd9nBu8fYIHufpPDTlfo7WvTvqXYVviXB/fx69S9t60Lyn2NX4lwf38ep0TAsXjqoWyxG4Oo4tcNWnqPnkdCqK4t50KjhP13lPXoyozcJGbE8PjqInxTMD43izmnTp4EHMEZghY0a1SjNVKbw0QtZONUU9Ts9WdnJeWimd7XwG8P0yNFrt94DwI7SpChty334e7VivS8HyfL55hWYM7VTVDZGNfG4OY4BzXA3BBzBBXEzhKEnGSw0T8TKsAarH8GbUM5PA7rvsei0r2yhcwx/uXB/bwK3aOzoXdPpJcH9vA1Wy+MOa71acEPbk0np7p+x5eV9DZt5KMvZq2klw/H4K3ZG0JRl7JcZUlos/R/bl97Urw6QICDPGWHebpy/OC4raNnV2XW9rtfhb1XJZ5eD5dPkTxkprdZLikDhcLqrK9pXdJVab/p9GQyi08M9rbPCDiR0045rkf1T7zow6t/YnoooUte7sOweb7jw5jgbjK4Ivxb3iQR/iKdxLsewlrh5TXrhrodPGhHtu2jplYafrjpqX/B5i+CJxvcsbe5ub21XWWs3OjCT5pHMXUFCtKK6sxYjgNNPbtoI3kaEtF+PEZ2z0Uk6cZ/EiShf3ND/Sm1/JLrKpkUbpJXBjGi7nONgAFnwNQ/P3pS25dX/wAKO7KVpBsRZ0jheznZ+zmLN55nOwEaqZeESbuDnsbpYgWvad0GzgRZ7TfiDp4L2cIylnmE2jd0WK05lYc2iwB37A6a8rea0Z29Xca4+BKpxydW9FNY01RDHBzTE5oIN/ZeHAfArXsoShXe8sZX4ParTjodYVyaoQBAEAQBAYqqmbIxzJGhzXCzgdCCsoTlCSlF4aPYycXlcTldRFLgtaZGNc+kly11GtjwD252vqL9bdJGUNpUN2TxNevk+f8AgvouN/R3W8TXr5M6jh9ayaJksZux4u0/mhXO1acqc3CXFFHUhKEnGXFEHabZ+GugdDO24ObXD2mO4OaeBHwOhU9le1bSqqlN/hroyOUU0cq2Rx2XBat9DXb3q7nXjkI7rQSbSNGfcdlvAHukc736zaFnT2tbq6tsb6Wq69z71y6+GCGMt14Z2pjgQCCCDmCMwQdCFxLTTwyc+rwGh2mwLth2keUrRl/UBnboeR/BWbRsO3W/DSa8+7x6esUu1tme0rtaek1593j0fpeNl8d7UdlKbSt55bwH/IWz/wArDZt/2q7Oo/fXn/fUx2RtPt12NV++vP8Atc/8lhVsXh8IWM4RnFxkspgguBjdceyVxNanV2JddrTWaUvWPFcuvzJ01UWHxJElSBu2zDvkr2523Tpdi4LejU554apcMPVZ4dxgoN57jFWw7xaCLtOR89Vq7atKlxd263W451x4p/RGVKe6m1xNLVbHRkfw3uaeR7w/fktyrsWlL4G15osae16i+NJ+R9GLwUETYZJN+QX7sYu7vOJzF+7rxIWxTnTsqKpzllrPDxyalxJ3FV1IrGcfTBEk23u0lkDum84D4ht1rS2zDhGLMFbPmzmO3WMVFU8NlcS2/cjYDu7xNhZozc7le55LOlc1K3EbiibrCNlWYZTHEK5rXVIH/TwatZI4dy/6pOJOjQDa5zVhpRhl8SLWTwjnYwt1RJ2ZfZz9+SSQ52YxrpJXHmTb4la1Gs295+mSSjhYMlHgUlQ1rI2hzybgHk1pe/O36Wn5LGnVzV3VzyGvdydG9FJaJ2WawAtIBAAN3N3hp/tI81FaVJO4afRmVRe4deVuaoQBAEAQBAEBExXDmVEL4pRdrxY8xyI5EHMFS0asqU1OPFGdKpKnNTjxRzPDa2XBqvsJ3F1LJ3gbE2ByDwODgRZzeXPJdBVpw2jQ7SmsTXrH4/yXlSEL+l2kFia9Y/B1SGVr2hzCHNcAQQbgg6EHiublFxeHxKFpp4ZoNuNlI8QpzE6zZBnHJYEtd9d06ED7Kw2ZtGdjW31qua6/2uRhKOUUX0b7WyUs7sMxF1nMduQudnY8GF3FpBBYTztfQK+2zs2FzSV9aLR6tL646rn/AJI4Sxozri5AmCArG0+CuJE8AtI03cBqbZhw6i3n9abaVjKTVej8S49/f4rzOe2vs2Taubde8tXjn3rvXn9dhs5jQqGZ2EjfaHP+odFtWF6rmGuklx/Ju7L2irynrpJcfyjbrfLQxVPsnK/RVu1su0klT388vvp04mUOJqySMl80lOrTXZyysPOOGH9mbej1NhV10cUfaSuDGAAknr9T0C+q0q8ZUI1Xomk9e9GnuvOCgY7tnLNdtPeKPTe/1HeH6B8/BVV3tPOYU/mbVOhjWRXqaD56niT1JzJVJOTby2bKWDZOnaxtzYADMrCOW9OIZm2IjhLpMQqS1rGEspw7mP5jwNXONw0WFx3ua6exhC3o782adVuUsI0G22LvrJ9512wxg9m08Bxef6j8tPHVuL3tXiJJCnuopmGVhc6VzMt/+GP9nvjzzHmp6keyjFdz8zBPeZf9gd2Ospg63f7QfGNwH51WtYyzcZ/jyM6q9zB52VZ6vVmMHKKRzR4Mfb5tCjq1HRuVJdfLn5HqW9DB2ZdIaQQBAEAQBAEAQGs2hwSOrhMUo6tdxa7gR+ZrYtrmdvNTiTUK86M9+JQdkMalw6f1GsAbGT3H+60uOoJteMnjwN78bXV7bwvKftNHjzXrmvMtruhC6h29HjzXrmdRXOlGUr0l7ENr4d+NoFUwdx17bzRmY3HiNbX0PEAm93sba0rKpuzf7b4rp3r79V34MJxyar0X7bPkPqFYCypiG6wuyLxHkWuBz7QAeYBPDPb23sqMF7XbvMJavHLPNdz8jGE+TOlLmSUICn7Q4U6B/rNPcZ3cBwvqf9p4j8FBf2kqE/aaGnX8+HX1jl9p2M7Wp7XbadV9/DqvtwxxY52lZA9riGuAa5lzk43GmhzIsVhG+7S7pzTwno136r0yKG0+2vqVSLwno1ro9V4c1hl0XRHWml2jx+KmFnDtJT7MYtvHqf0t6/Vad7UoKG7WSl3PUkpwlJ6HPMQqZal+/Ob29iMfy2DoOJ6lc7XvHP3VolwS4I3YU1E9x0XNaW8iTBgq5BGLnIL2Ccng8ZWKuudObZiMfMhWEKUaKy9WROTlobXD6LJoOjcmi57oJJPzJK16tdyerM1HHAx7Xu3YOzjF3u159B91lYYdXelwR5U+HQ02zWAFjGhxu7jbS5Oi2729VSfu8DCFPC1JW0mIup6mB7L9w2FtbggD5heWUO0hLDw/wKjwzbYdUl87piLb8jnbvLfN7fNQXtVTk2ZU44R1bZzFu1buO9to/wC4Dj481cbN2gq67OXxJfNeuJrVqW7quBulakAQBAEAQBAEAQFf2x2XjrYrHuytB7N/L+k82n5aresb2dtPTg+KNu0u5W88rhzRWNgNqHRO9Rrd5sjTuxl/DQCM/wDE53uByvYbSslNe00NU+OPr+f8m9f2imu3o6p8cfX8nR1QlMc59KWw3rANZS7zaqMBxDb3kDPZ3bZiRtsiNbW5EdJsPa/YP2atrTfXln7PmRzjnVEz0Y7ctrohDM61Uwd4Gw7QD322yvzHA9FDtvZErSp2lNftvh3dz+zEJ50ZZsI2gp6mSeOCTffA7dlG69u667ha7gA7NjtL6KruLKtbwhOpHCksrVa8OnijJST4DHsI9Ya0b5YWk8LjPW4uFU3tmrmKjvYwaG0dnq8go727j+fwVk7KTxvY5ha6zgbg2Isb3zVK9kV6U4yg08Pw+pz72Dc0akZ02pYa7sY8Sfj+1gaTFTWc/R0mrGeH63dNB8lZ3m0oUfdjqzuKdFy1ZUIqcucXElznG7nuNyT1P2XMVa8qksyZvRglobCGlAUR6fK+ZsTN558BxP5zUkYOTwY5KNXVT6h1ye6OX0H3KsIRjRXeYfESqGjvwyUFSozJI21TUNgj3j5DmVBGDqSwj3OCuxl0ry5xuSt2WKccIwWryWfCaf3jo3Pz4fnRaE3pkz46Fa2hc19QLe59fwres8wo+JhUWZG0wNl3MA/UFrV3xM0sFwo5THI1w4Ov5cflda9tVdKvGa5P/PkZTSlBo6ACu+KkIAgCAIAgCAIAgKjt7sl62wSQ2bUR+ychvjXdJ4EcDwuedxabOv8A2eW5PWL8vXMsLG87B7svhfr/ACRvR/taZ701SbVDMhfIvDdb/wBYtnz14FZ7SsFS/dpfC/L+mZ39kqf7lP4X5f0XMzN3g3eG8dG3Fz5a8D8FVbrxnGhW4eMnD/SuIaPEWT0b+yqhZ72NaQLu3j2l/ZO97Lm8b3zuV3Wwe1urN0rhb1Pgm34addOKfL5GvPSWhl9EGN9pi1QSGM9ZY95bc/zA4PcG3PG8jrZ2A6LD9Q2m5s+CTb3Gl/GMa+SEPiO01lWyJhfI4NaNSfzM9Fwk5xgt6TwjYSb0RRsc2kfPdkd44uPB7x1/S3pqePJc5fbXc/co6LqbtK3xrI1lNS3ytYcAFR5cnqbOiNlHEApFEwciLiOIshHN3AfvyCkp022YuRS6qofUO3nE7ul9L9B06rd92lpz+nroeJNk2job2ysOi1J1dSTBthE2NpJsABmeSjWZPB49Cq1tQZpN73RkwfdWMUqcccyPibDD6Wy1Kk8szSN7XSiCA8wLnqbfgWsk6k1BGaWFllJgYXG51JufNW02orCI1qXHZWmvJfg1pPmch91XzeTJm7cLn4rUXxmfIvGFyb0MZ5tHxtmu7tJudCEn0RV1FiTRKWwYBAEAQBAEAQBAEBzn0n4AxoFZE5sUwcCe+GF+7nvNuc5BYaZnxte+2TdSf7E03Hwzjx7mXGzLiTfYyWY+Gcf0V6m2n9YxGhncCJBuxSAaElzm7wN9CJMxwtxW9Oy7K1q01w1a9d2DcladlbVILhxXr+DqONbM0lX/APYgZIbW3iLPA6ObZw04Fc9bX9zbf6U2vp8nocy4p8SlnZmgw6sbUU5k7VgdaEPDmDfa5p3i4FzcnaXvkF7tT9WVPZnb1sSbxyw9Gny0XyJKVs5PK4EfEK6Sd+9Ib/pHut8B99V87u76pcPMnp0LOnSjBaHuCDiVpLUkZNGSlRgzTYvjzYwQ0jqeA8OZW5RoykRSaK82F0x3pLhvBp1d1dyHRSzqxp+7Dj1/H5PYxb1ZtKajuVpSqciTGDbRxBgubC2p4BIx6mLZWMXrjM7dbfswf+481uU4qms8zx6nujo+KhqVeR6olhw6n3e8fJa0pYWTLGdDQbSVe+8MGgzP2H3W1Z091b7FR8iPRwcVnUmYpF1wWn7KG5HefmfDgPzmtZy5h6sytdqfFatPWeTOXAumBj/p4v8Aau42b/8AVp+BW1vjZOW6RBAEAQBAEAQBAEBqdotnoaxjWTb1mm7S02IPHocuYWza3dS3k5QJ7e5nQlvQKRWeishzXQVGhGUgzy4gt8sreauIbcymqkPl/ZaQ2xlNTj8jdbUbSuMjqandYt/myDVpPuN5OtqeHiuI2jfOktyHEq6NLe1ZXIqYn8/LrlZ70m2ywjhIkCOy13nmZnmerawXcVnTjKTwjGWhoa7FXyHdYD4Dl1PBWUKUYLMiFtvREelw3MOf3nDQe63wHE9V5VudN2Oi82ZRp82bmmo7rTc29EScDYO3Y2lziABxWcImD1K3iVc6Y2FwzgOfUrailDV8TzB6pKHiVDUrGaibelphqdB8yoM82edyMOL4iGNs3XgF7SpupLL4GXwor9NTkm5W9OaSwiPGXksOE0G+7Md1uvU8AtRvJk9De1L1FUeNBFGBxytzy+KjhlMyZ0Kki3WMbyaB8AvoFvDs6UYdEipk8ybMqlMQgCAIAgCAIAgCAIDX7Q4l6tSzz7u92Ub37vMtaSB8kBwn0fbQmXejlN5Xl0u9+reIvflmfzRUm0rTH7iNqlPkXSbE44x33tHmqSUHLSKJ0zTVWPbx3YgSeZ+tv3WKtMe9U4GfackYGUznG7ySfzispVYxWILB6qberNhT0YAsBl8lqzqt8SRRSJ8VOOKh3mz0+1VeyIW1d+ka+fJT06bZg2aOoe+Z136cANAtjeUOB4kSKekA1UE6mTNLBsYocrnTlxKhb6h6kfEMQDMhrwAUlOm58eB5ojSiEudvO1K295RWEY8TaUNGXGw8zwAUEpZHAsMe6xoAH5zWDkorJ5jLMO9dQZyzMmYVT9pMxvAHPyzP0W9Y0O1rRh1f01Iqs92LZfF3BWBAEAQBAEAQBAEAQBAeJog9rmuALXAhwOhBFiD5IDlGJ+haJkna0EpjyP8ADku5tj+l/tN8wfFYVYb8d09TwaCv2Cq4WufN2bGN990jbcgB7xJOQFuK0JW8orL4EynnQzYThwjbbVxzJ+3QLnrqrKUs40NynhI3dPTZf2Wk95k28j1JVMZle55DM/LRR9jNjeRClrHvyb3R8/7KaMIx4nmrMcVHzXsqvQ9USbFT8lE22M4PbpGs1t9v7rzGeBiQZ61zvZ+J+ymjTS1kM9DFFScXa9V7KryQwbKmob65D5nw/dR7wNm0Na2wyAXmTxmBz7lRSeWZJYPYNvt+cllGOQWfZSktvPP+0fUn6LpNi0NZVX4L7mlcz4IsS6A1AgCAIAgCAIAgCAIAgCAIDmfp8pJX4fG+NpdHFMHzNF82WIBNuAJHhe/BehHNtnsbfFTBzgMr+1wbfLjyVJeW8KlXdRtQm0jdU9dJKAXSAg6NaQG28tVXVaPZ6JE0ZZNlSQDxVfNyfAmTRO7MDUgdOPwUbhLie76MctaxnU9f2XsaTZ45Ef1579Mh+eSydOMeIR7ZTXOd3H4rFzxojLCJsVCeQH1WDbYyS4oGt6nmV4eNnqWcDxXjYMJcSiTkHhHq4A/bipFTPHIkUkJc4czkByvoFnCDlJRiYyeFqdAo6cRsa0cB8+J+K7a3oqjTUFyK2Ut55MymMQgCAIAgCAIAgCAIAgCAID45oIIIuDkQdLIDmXpL9HsLqKokpI3iYN3hGwkhwDgXANzOl+6LdFCreCnvoy33jByX0fktEgORvkDkcsnZH8yWttGTUVgkpcS5OrXaFx8BYfRUW7k2cmox3aPsGtNr3dY8wLHMc9FPbWKrSedDGdXdJFDOJBvX+Pw8Ur2zp6CM8m8pHs8fkFV1E0Tpm2hqWgWuAOigwZZPprG8M0wDyZnE8l7us8yj61qzVM8yRpsRaDuMs53/AIjxP2UnZ4WZaHhNpIzkXG54/wCOSjk8npb9m8P/ANVw6N+5/Oqvtk2n/Gl/H5NSvU/2osCvjWCAIAgCAIAgCAIAgCAIAgCAIAgKbtXsDFUkyw7sMxN3EDuvPNwHvf1DzutevQVRacTKMsFNk2JrWmxjLuocwg9cyD8QqqdnVT0j9CdVI9SDi3ovrKqLd3WxuB3gXubYkC1u7cjVbVnSrU5ZcdPEwqSi1xK5S4RNSHsqmMskHjmOY4EdRko75+8ZUza02ZVRM2EbWlhK1pNMzRPjaFFgyIkmMxAuaw9o5urGWJF9Lm9h9VtQtajWZLC7yNzXIwOfLKO+ezafdabuPiUk40/h18QtTZYXh7W2sBYcAoHLe1ZkW3BMJMh3nZMHz6Bb1hYu4lvS+FefciKrU3VhcS3NaALDIBdUkksI0T6vQEAQBAEAQBAEAQBAEAQBAEAQBAEAQBAR62hjmbuysa9vJwB+HIrGcIzWJLJ6m1wNFLsNSE3DXN8HX/8Aa60p7NoS6rwZIq0jPBsjTN91zvFx+1ljHZduuKb8We9vM+Y7sjTVNLJTFm4149pmTwRmDfjnwORW3TtqVP4IpEbnJ8WcxptjH4aHMLC5hN+1Au08r29k9D81V7SjVfvPgTUWuBPw+AvNmi56Zn5KgalJ7sdX3am2sIuuEbOHIy90fp4nx5K2s9kTl71bRdOf9fUgqV1wiWdjAAABYDQLoYxUUoxWEabeT0sgEAQBAEAQBAEAQBAEAQBAEAQBAEAQBAEAQBAEAQCyAxxQNb7LWjwAH0XijFcEettmRengQBAEAQH/2Q=="/>
          <p:cNvSpPr>
            <a:spLocks noChangeAspect="1" noChangeArrowheads="1"/>
          </p:cNvSpPr>
          <p:nvPr/>
        </p:nvSpPr>
        <p:spPr bwMode="auto">
          <a:xfrm>
            <a:off x="0" y="-144463"/>
            <a:ext cx="290286"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endParaRPr lang="en-US" altLang="en-US" sz="1800" smtClean="0">
              <a:solidFill>
                <a:prstClr val="black"/>
              </a:solidFill>
              <a:latin typeface="Arial" pitchFamily="34" charset="0"/>
              <a:ea typeface="MS PGothic" pitchFamily="34" charset="-128"/>
            </a:endParaRPr>
          </a:p>
        </p:txBody>
      </p:sp>
      <p:pic>
        <p:nvPicPr>
          <p:cNvPr id="3246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846" y="1625600"/>
            <a:ext cx="3959678"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3" name="TextBox 2"/>
          <p:cNvSpPr txBox="1">
            <a:spLocks noChangeArrowheads="1"/>
          </p:cNvSpPr>
          <p:nvPr/>
        </p:nvSpPr>
        <p:spPr bwMode="auto">
          <a:xfrm>
            <a:off x="4998357" y="1128713"/>
            <a:ext cx="3823608"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z="3600" smtClean="0">
                <a:solidFill>
                  <a:prstClr val="black"/>
                </a:solidFill>
                <a:latin typeface="Arial" pitchFamily="34" charset="0"/>
                <a:ea typeface="MS PGothic" pitchFamily="34" charset="-128"/>
              </a:rPr>
              <a:t>Bananas are yellow because the color yellow is being reflected off of the bananas.  All of the other colors of light are being absorbed into the bananas.</a:t>
            </a:r>
          </a:p>
        </p:txBody>
      </p:sp>
    </p:spTree>
    <p:extLst>
      <p:ext uri="{BB962C8B-B14F-4D97-AF65-F5344CB8AC3E}">
        <p14:creationId xmlns:p14="http://schemas.microsoft.com/office/powerpoint/2010/main" val="13527613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4" name="Picture 6" descr="http://zonalandeducation.com/mstm/physics/light/rayOptics/reflection/r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05" y="785817"/>
            <a:ext cx="8025190" cy="60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15875"/>
            <a:ext cx="9144000" cy="769938"/>
          </a:xfrm>
          <a:prstGeom prst="rect">
            <a:avLst/>
          </a:prstGeom>
        </p:spPr>
        <p:txBody>
          <a:bodyPr>
            <a:spAutoFit/>
          </a:bodyPr>
          <a:lstStyle/>
          <a:p>
            <a:pPr algn="ctr" defTabSz="455613">
              <a:defRPr/>
            </a:pPr>
            <a:r>
              <a:rPr lang="en-US" altLang="en-US" sz="4400" b="1" dirty="0">
                <a:solidFill>
                  <a:srgbClr val="7030A0"/>
                </a:solidFill>
                <a:effectLst>
                  <a:outerShdw blurRad="38100" dist="38100" dir="2700000" algn="tl">
                    <a:srgbClr val="000000">
                      <a:alpha val="43137"/>
                    </a:srgbClr>
                  </a:outerShdw>
                </a:effectLst>
                <a:latin typeface="Calibri"/>
                <a:ea typeface="MS PGothic" pitchFamily="34" charset="-128"/>
              </a:rPr>
              <a:t>REFLECTION</a:t>
            </a:r>
            <a:endParaRPr lang="en-US" dirty="0">
              <a:solidFill>
                <a:srgbClr val="7030A0"/>
              </a:solidFill>
              <a:effectLst>
                <a:outerShdw blurRad="38100" dist="38100" dir="2700000" algn="tl">
                  <a:srgbClr val="000000">
                    <a:alpha val="43137"/>
                  </a:srgbClr>
                </a:outerShdw>
              </a:effectLst>
              <a:latin typeface="Arial" pitchFamily="34" charset="0"/>
              <a:ea typeface="MS PGothic" pitchFamily="34" charset="-128"/>
            </a:endParaRPr>
          </a:p>
        </p:txBody>
      </p:sp>
    </p:spTree>
    <p:extLst>
      <p:ext uri="{BB962C8B-B14F-4D97-AF65-F5344CB8AC3E}">
        <p14:creationId xmlns:p14="http://schemas.microsoft.com/office/powerpoint/2010/main" val="38978344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9144000" cy="1143000"/>
          </a:xfrm>
        </p:spPr>
        <p:txBody>
          <a:bodyPr>
            <a:normAutofit fontScale="90000"/>
          </a:bodyPr>
          <a:lstStyle/>
          <a:p>
            <a:pPr algn="l">
              <a:defRPr/>
            </a:pPr>
            <a:r>
              <a:rPr lang="en-US" sz="4000" dirty="0" smtClean="0"/>
              <a:t>When light interacts with matter it is either:</a:t>
            </a:r>
            <a:r>
              <a:rPr lang="en-US" dirty="0" smtClean="0"/>
              <a:t/>
            </a:r>
            <a:br>
              <a:rPr lang="en-US" dirty="0" smtClean="0"/>
            </a:br>
            <a:endParaRPr lang="en-US" dirty="0"/>
          </a:p>
        </p:txBody>
      </p:sp>
      <p:sp>
        <p:nvSpPr>
          <p:cNvPr id="326659" name="Content Placeholder 2"/>
          <p:cNvSpPr>
            <a:spLocks noGrp="1"/>
          </p:cNvSpPr>
          <p:nvPr>
            <p:ph idx="1"/>
          </p:nvPr>
        </p:nvSpPr>
        <p:spPr>
          <a:xfrm>
            <a:off x="456605" y="1600200"/>
            <a:ext cx="8230810" cy="1752600"/>
          </a:xfrm>
        </p:spPr>
        <p:txBody>
          <a:bodyPr>
            <a:normAutofit fontScale="92500" lnSpcReduction="10000"/>
          </a:bodyPr>
          <a:lstStyle/>
          <a:p>
            <a:r>
              <a:rPr lang="en-US" altLang="en-US" smtClean="0"/>
              <a:t> absorbed</a:t>
            </a:r>
          </a:p>
          <a:p>
            <a:r>
              <a:rPr lang="en-US" altLang="en-US" smtClean="0"/>
              <a:t> transmitted</a:t>
            </a:r>
          </a:p>
          <a:p>
            <a:r>
              <a:rPr lang="en-US" altLang="en-US" smtClean="0"/>
              <a:t> refracted</a:t>
            </a:r>
          </a:p>
          <a:p>
            <a:r>
              <a:rPr lang="en-US" altLang="en-US" smtClean="0"/>
              <a:t> reflected</a:t>
            </a:r>
          </a:p>
        </p:txBody>
      </p:sp>
      <p:sp>
        <p:nvSpPr>
          <p:cNvPr id="5" name="Rectangle 4"/>
          <p:cNvSpPr>
            <a:spLocks noChangeArrowheads="1"/>
          </p:cNvSpPr>
          <p:nvPr/>
        </p:nvSpPr>
        <p:spPr bwMode="auto">
          <a:xfrm>
            <a:off x="494395" y="4114801"/>
            <a:ext cx="63369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pPr>
            <a:r>
              <a:rPr lang="en-US" altLang="en-US" sz="4000" smtClean="0">
                <a:solidFill>
                  <a:prstClr val="black"/>
                </a:solidFill>
                <a:latin typeface="Arial" pitchFamily="34" charset="0"/>
                <a:ea typeface="MS PGothic" pitchFamily="34" charset="-128"/>
              </a:rPr>
              <a:t>scattered </a:t>
            </a:r>
            <a:r>
              <a:rPr lang="en-US" altLang="en-US" smtClean="0">
                <a:solidFill>
                  <a:prstClr val="black"/>
                </a:solidFill>
                <a:latin typeface="Arial" pitchFamily="34" charset="0"/>
                <a:ea typeface="MS PGothic" pitchFamily="34" charset="-128"/>
              </a:rPr>
              <a:t>(form of reflection) </a:t>
            </a:r>
          </a:p>
        </p:txBody>
      </p:sp>
    </p:spTree>
    <p:extLst>
      <p:ext uri="{BB962C8B-B14F-4D97-AF65-F5344CB8AC3E}">
        <p14:creationId xmlns:p14="http://schemas.microsoft.com/office/powerpoint/2010/main" val="3055300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79429"/>
            <a:ext cx="8236857" cy="6149975"/>
          </a:xfrm>
        </p:spPr>
        <p:txBody>
          <a:bodyPr>
            <a:normAutofit fontScale="85000" lnSpcReduction="20000"/>
          </a:bodyPr>
          <a:lstStyle/>
          <a:p>
            <a:pPr marL="0" indent="0">
              <a:buFont typeface="Arial" pitchFamily="34" charset="0"/>
              <a:buNone/>
              <a:defRPr/>
            </a:pPr>
            <a:r>
              <a:rPr lang="en-US" sz="4800" b="1" u="sng" dirty="0" smtClean="0">
                <a:solidFill>
                  <a:srgbClr val="FF0000"/>
                </a:solidFill>
                <a:latin typeface="+mj-lt"/>
              </a:rPr>
              <a:t>Scattering: </a:t>
            </a:r>
            <a:r>
              <a:rPr lang="en-US" sz="4800" b="1" dirty="0" smtClean="0">
                <a:solidFill>
                  <a:srgbClr val="FF0000"/>
                </a:solidFill>
                <a:latin typeface="+mj-lt"/>
              </a:rPr>
              <a:t>an interaction of light with matter that causes light to change direction.  Light scatters in all directions.</a:t>
            </a:r>
          </a:p>
          <a:p>
            <a:pPr marL="0" indent="0">
              <a:buFont typeface="Arial" pitchFamily="34" charset="0"/>
              <a:buNone/>
              <a:defRPr/>
            </a:pPr>
            <a:endParaRPr lang="en-US" sz="4800" b="1" dirty="0" smtClean="0">
              <a:solidFill>
                <a:srgbClr val="FF0000"/>
              </a:solidFill>
              <a:latin typeface="+mj-lt"/>
            </a:endParaRPr>
          </a:p>
          <a:p>
            <a:pPr>
              <a:defRPr/>
            </a:pPr>
            <a:endParaRPr lang="en-US" dirty="0"/>
          </a:p>
          <a:p>
            <a:pPr>
              <a:defRPr/>
            </a:pPr>
            <a:endParaRPr lang="en-US" dirty="0" smtClean="0"/>
          </a:p>
          <a:p>
            <a:pPr>
              <a:defRPr/>
            </a:pPr>
            <a:endParaRPr lang="en-US" dirty="0"/>
          </a:p>
          <a:p>
            <a:pPr>
              <a:defRPr/>
            </a:pPr>
            <a:endParaRPr lang="en-US" dirty="0" smtClean="0"/>
          </a:p>
          <a:p>
            <a:pPr marL="0" indent="0">
              <a:buFont typeface="Arial" pitchFamily="34" charset="0"/>
              <a:buNone/>
              <a:defRPr/>
            </a:pPr>
            <a:endParaRPr lang="en-US" dirty="0" smtClean="0"/>
          </a:p>
          <a:p>
            <a:pPr marL="0" indent="0">
              <a:buFont typeface="Arial" pitchFamily="34" charset="0"/>
              <a:buNone/>
              <a:defRPr/>
            </a:pPr>
            <a:endParaRPr lang="en-US" dirty="0" smtClean="0"/>
          </a:p>
          <a:p>
            <a:pPr marL="0" indent="0">
              <a:buFont typeface="Arial" pitchFamily="34" charset="0"/>
              <a:buNone/>
              <a:defRPr/>
            </a:pPr>
            <a:endParaRPr lang="en-US" dirty="0"/>
          </a:p>
          <a:p>
            <a:pPr marL="0" indent="0">
              <a:buFont typeface="Arial" pitchFamily="34" charset="0"/>
              <a:buNone/>
              <a:defRPr/>
            </a:pPr>
            <a:endParaRPr lang="en-US" dirty="0"/>
          </a:p>
          <a:p>
            <a:pPr marL="0" indent="0">
              <a:buFont typeface="Arial" pitchFamily="34" charset="0"/>
              <a:buNone/>
              <a:defRPr/>
            </a:pPr>
            <a:endParaRPr lang="en-US" dirty="0" smtClean="0"/>
          </a:p>
          <a:p>
            <a:pPr marL="0" indent="0">
              <a:buFont typeface="Arial" pitchFamily="34" charset="0"/>
              <a:buNone/>
              <a:defRPr/>
            </a:pPr>
            <a:r>
              <a:rPr lang="en-US" dirty="0" smtClean="0"/>
              <a:t>An example of scattering is when the sky is blue</a:t>
            </a:r>
            <a:endParaRPr lang="en-US" dirty="0"/>
          </a:p>
        </p:txBody>
      </p:sp>
      <p:pic>
        <p:nvPicPr>
          <p:cNvPr id="327683" name="Picture 4" descr="http://ts3.mm.bing.net/th?id=H.5062839906405086&amp;pid=1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3846" y="2743200"/>
            <a:ext cx="7068154"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6942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152400"/>
            <a:ext cx="9144000" cy="584200"/>
          </a:xfrm>
          <a:prstGeom prst="rect">
            <a:avLst/>
          </a:prstGeom>
          <a:noFill/>
          <a:ln w="9525">
            <a:noFill/>
            <a:miter lim="800000"/>
            <a:headEnd/>
            <a:tailEnd/>
          </a:ln>
          <a:effectLst/>
        </p:spPr>
        <p:txBody>
          <a:bodyPr anchor="ctr">
            <a:spAutoFit/>
          </a:bodyPr>
          <a:lstStyle/>
          <a:p>
            <a:pPr algn="ctr">
              <a:defRPr/>
            </a:pPr>
            <a:r>
              <a:rPr lang="en-US" sz="3200" b="1" dirty="0">
                <a:solidFill>
                  <a:srgbClr val="4F81BD">
                    <a:lumMod val="10000"/>
                  </a:srgbClr>
                </a:solidFill>
                <a:latin typeface="Arial" pitchFamily="34" charset="0"/>
                <a:ea typeface="MS PGothic" pitchFamily="34" charset="-128"/>
                <a:cs typeface="Tahoma" pitchFamily="34" charset="0"/>
              </a:rPr>
              <a:t>This explains why the sky is blue? </a:t>
            </a:r>
          </a:p>
        </p:txBody>
      </p:sp>
      <p:sp>
        <p:nvSpPr>
          <p:cNvPr id="4" name="Rectangle 3"/>
          <p:cNvSpPr/>
          <p:nvPr/>
        </p:nvSpPr>
        <p:spPr>
          <a:xfrm>
            <a:off x="142119" y="847749"/>
            <a:ext cx="9144000" cy="1569660"/>
          </a:xfrm>
          <a:prstGeom prst="rect">
            <a:avLst/>
          </a:prstGeom>
        </p:spPr>
        <p:txBody>
          <a:bodyPr>
            <a:spAutoFit/>
          </a:bodyPr>
          <a:lstStyle/>
          <a:p>
            <a:pPr defTabSz="455613">
              <a:defRPr/>
            </a:pPr>
            <a:r>
              <a:rPr lang="en-US" sz="2400" dirty="0">
                <a:solidFill>
                  <a:srgbClr val="4F81BD">
                    <a:lumMod val="10000"/>
                  </a:srgbClr>
                </a:solidFill>
                <a:latin typeface="Arial" pitchFamily="34" charset="0"/>
                <a:ea typeface="MS PGothic" pitchFamily="34" charset="-128"/>
                <a:cs typeface="Arial" pitchFamily="34" charset="0"/>
              </a:rPr>
              <a:t>Sunlight reaches Earth's atmosphere and is scattered in all directions by all the gases and particles in the air. Blue light is scattered in all directions by the tiny molecules of air in Earth's atmosphere. </a:t>
            </a:r>
            <a:endParaRPr lang="en-US" sz="2400" dirty="0">
              <a:solidFill>
                <a:prstClr val="black"/>
              </a:solidFill>
              <a:latin typeface="Arial" pitchFamily="34" charset="0"/>
              <a:ea typeface="MS PGothic" pitchFamily="34" charset="-128"/>
            </a:endParaRPr>
          </a:p>
        </p:txBody>
      </p:sp>
      <p:pic>
        <p:nvPicPr>
          <p:cNvPr id="328708" name="Picture 2" descr="http://ts3.mm.bing.net/th?id=H.4758399748604162&amp;pid=1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655" y="2343150"/>
            <a:ext cx="5098143"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709" name="Rectangle 1"/>
          <p:cNvSpPr>
            <a:spLocks noChangeArrowheads="1"/>
          </p:cNvSpPr>
          <p:nvPr/>
        </p:nvSpPr>
        <p:spPr bwMode="auto">
          <a:xfrm>
            <a:off x="146665" y="5638800"/>
            <a:ext cx="885069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z="1800" smtClean="0">
                <a:solidFill>
                  <a:prstClr val="black"/>
                </a:solidFill>
                <a:latin typeface="Arial" pitchFamily="34" charset="0"/>
                <a:ea typeface="MS PGothic" pitchFamily="34" charset="-128"/>
              </a:rPr>
              <a:t>Because blue has a short wave length, it is particularly susceptible to scattering as it bounces off gas particles of the air surrounding Earth. Red, yellow and orange hues are much longer wavelengths, which is why they are only visible in the sky when looking near or at the sun. </a:t>
            </a:r>
          </a:p>
        </p:txBody>
      </p:sp>
      <p:pic>
        <p:nvPicPr>
          <p:cNvPr id="328710" name="Picture 2" descr="http://ts2.mm.bing.net/th?id=H.4948447708383789&amp;pid=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9596" y="2043113"/>
            <a:ext cx="350610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711" name="Picture 4" descr="http://ts3.mm.bing.net/th?id=H.5049637154392954&amp;pid=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9595" y="4081512"/>
            <a:ext cx="3382131"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90180"/>
      </p:ext>
    </p:extLst>
  </p:cSld>
  <p:clrMapOvr>
    <a:masterClrMapping/>
  </p:clrMapOvr>
  <p:transition>
    <p:comb/>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itle 1"/>
          <p:cNvSpPr>
            <a:spLocks noGrp="1"/>
          </p:cNvSpPr>
          <p:nvPr>
            <p:ph type="title"/>
          </p:nvPr>
        </p:nvSpPr>
        <p:spPr/>
        <p:txBody>
          <a:bodyPr/>
          <a:lstStyle/>
          <a:p>
            <a:endParaRPr lang="en-US" altLang="en-US" smtClean="0"/>
          </a:p>
        </p:txBody>
      </p:sp>
      <p:sp>
        <p:nvSpPr>
          <p:cNvPr id="329731" name="Content Placeholder 2"/>
          <p:cNvSpPr>
            <a:spLocks noGrp="1"/>
          </p:cNvSpPr>
          <p:nvPr>
            <p:ph idx="1"/>
          </p:nvPr>
        </p:nvSpPr>
        <p:spPr/>
        <p:txBody>
          <a:bodyPr/>
          <a:lstStyle/>
          <a:p>
            <a:endParaRPr lang="en-US" altLang="en-US" smtClean="0"/>
          </a:p>
        </p:txBody>
      </p:sp>
      <p:pic>
        <p:nvPicPr>
          <p:cNvPr id="329732" name="Picture 2" descr="http://www.enchantedlearning.com/sgifs/Skyblueanim.gif">
            <a:hlinkClick r:id="rId2"/>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300" y="0"/>
            <a:ext cx="85725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8192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2" descr="https://encrypted-tbn3.gstatic.com/images?q=tbn:ANd9GcQiL8fk9awVd0kMQBWOBlqKYfOQxRxIW1r0_AKC0ZbewO1Erlx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298" y="1179516"/>
            <a:ext cx="7124095"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15875"/>
            <a:ext cx="9144000" cy="769938"/>
          </a:xfrm>
          <a:prstGeom prst="rect">
            <a:avLst/>
          </a:prstGeom>
        </p:spPr>
        <p:txBody>
          <a:bodyPr>
            <a:spAutoFit/>
          </a:bodyPr>
          <a:lstStyle/>
          <a:p>
            <a:pPr algn="ctr" defTabSz="455613">
              <a:defRPr/>
            </a:pPr>
            <a:r>
              <a:rPr lang="en-US" sz="4400" b="1" dirty="0">
                <a:solidFill>
                  <a:srgbClr val="7030A0"/>
                </a:solidFill>
                <a:effectLst>
                  <a:outerShdw blurRad="38100" dist="38100" dir="2700000" algn="tl">
                    <a:srgbClr val="000000">
                      <a:alpha val="43137"/>
                    </a:srgbClr>
                  </a:outerShdw>
                </a:effectLst>
                <a:latin typeface="Calibri"/>
                <a:ea typeface="MS PGothic" pitchFamily="34" charset="-128"/>
              </a:rPr>
              <a:t>SCATTERING</a:t>
            </a:r>
            <a:endParaRPr lang="en-US" dirty="0">
              <a:solidFill>
                <a:srgbClr val="7030A0"/>
              </a:solidFill>
              <a:effectLst>
                <a:outerShdw blurRad="38100" dist="38100" dir="2700000" algn="tl">
                  <a:srgbClr val="000000">
                    <a:alpha val="43137"/>
                  </a:srgbClr>
                </a:outerShdw>
              </a:effectLst>
              <a:latin typeface="Arial" pitchFamily="34" charset="0"/>
              <a:ea typeface="MS PGothic" pitchFamily="34" charset="-128"/>
            </a:endParaRPr>
          </a:p>
        </p:txBody>
      </p:sp>
    </p:spTree>
    <p:extLst>
      <p:ext uri="{BB962C8B-B14F-4D97-AF65-F5344CB8AC3E}">
        <p14:creationId xmlns:p14="http://schemas.microsoft.com/office/powerpoint/2010/main" val="3079703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1"/>
          <p:cNvSpPr>
            <a:spLocks noGrp="1"/>
          </p:cNvSpPr>
          <p:nvPr>
            <p:ph type="title"/>
          </p:nvPr>
        </p:nvSpPr>
        <p:spPr>
          <a:xfrm>
            <a:off x="381000" y="4267200"/>
            <a:ext cx="8610298" cy="1143000"/>
          </a:xfrm>
        </p:spPr>
        <p:txBody>
          <a:bodyPr>
            <a:normAutofit fontScale="90000"/>
          </a:bodyPr>
          <a:lstStyle/>
          <a:p>
            <a:r>
              <a:rPr lang="en-US" altLang="en-US" b="1" u="sng" dirty="0" smtClean="0">
                <a:solidFill>
                  <a:schemeClr val="tx2"/>
                </a:solidFill>
              </a:rPr>
              <a:t>What is Light?</a:t>
            </a:r>
            <a:br>
              <a:rPr lang="en-US" altLang="en-US" b="1" u="sng" dirty="0" smtClean="0">
                <a:solidFill>
                  <a:schemeClr val="tx2"/>
                </a:solidFill>
              </a:rPr>
            </a:br>
            <a:r>
              <a:rPr lang="en-US" altLang="en-US" dirty="0" smtClean="0"/>
              <a:t/>
            </a:r>
            <a:br>
              <a:rPr lang="en-US" altLang="en-US" dirty="0" smtClean="0"/>
            </a:br>
            <a:r>
              <a:rPr lang="en-US" altLang="en-US" b="1" u="sng" dirty="0" smtClean="0">
                <a:solidFill>
                  <a:srgbClr val="FF0000"/>
                </a:solidFill>
              </a:rPr>
              <a:t>Light</a:t>
            </a:r>
            <a:r>
              <a:rPr lang="en-US" altLang="en-US" b="1" dirty="0" smtClean="0">
                <a:solidFill>
                  <a:srgbClr val="FF0000"/>
                </a:solidFill>
              </a:rPr>
              <a:t> is a form of energy emitted by the Sun.</a:t>
            </a:r>
            <a:r>
              <a:rPr lang="en-US" altLang="en-US" dirty="0" smtClean="0">
                <a:solidFill>
                  <a:srgbClr val="0070C0"/>
                </a:solidFill>
              </a:rPr>
              <a:t/>
            </a:r>
            <a:br>
              <a:rPr lang="en-US" altLang="en-US" dirty="0" smtClean="0">
                <a:solidFill>
                  <a:srgbClr val="0070C0"/>
                </a:solidFill>
              </a:rPr>
            </a:br>
            <a:r>
              <a:rPr lang="en-US" altLang="en-US" dirty="0" smtClean="0"/>
              <a:t/>
            </a:r>
            <a:br>
              <a:rPr lang="en-US" altLang="en-US" dirty="0" smtClean="0"/>
            </a:br>
            <a:r>
              <a:rPr lang="en-US" altLang="en-US" dirty="0" smtClean="0"/>
              <a:t> </a:t>
            </a:r>
            <a:br>
              <a:rPr lang="en-US" altLang="en-US" dirty="0" smtClean="0"/>
            </a:br>
            <a:r>
              <a:rPr lang="en-US" altLang="en-US" dirty="0" smtClean="0"/>
              <a:t/>
            </a:r>
            <a:br>
              <a:rPr lang="en-US" altLang="en-US" dirty="0" smtClean="0"/>
            </a:br>
            <a:endParaRPr lang="en-US" altLang="en-US" dirty="0" smtClean="0"/>
          </a:p>
        </p:txBody>
      </p:sp>
      <p:pic>
        <p:nvPicPr>
          <p:cNvPr id="828418" name="Picture 2" descr="https://sp.yimg.com/ib/th?id=HN.607994376803713295&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743200"/>
            <a:ext cx="412718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0867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itle 1"/>
          <p:cNvSpPr>
            <a:spLocks noGrp="1"/>
          </p:cNvSpPr>
          <p:nvPr>
            <p:ph type="title"/>
          </p:nvPr>
        </p:nvSpPr>
        <p:spPr>
          <a:xfrm>
            <a:off x="152704" y="152400"/>
            <a:ext cx="8685892" cy="1143000"/>
          </a:xfrm>
        </p:spPr>
        <p:txBody>
          <a:bodyPr/>
          <a:lstStyle/>
          <a:p>
            <a:r>
              <a:rPr lang="en-US" altLang="en-US" smtClean="0"/>
              <a:t>Reflection vs. Scattering</a:t>
            </a:r>
          </a:p>
        </p:txBody>
      </p:sp>
      <p:sp>
        <p:nvSpPr>
          <p:cNvPr id="3" name="Content Placeholder 2"/>
          <p:cNvSpPr>
            <a:spLocks noGrp="1"/>
          </p:cNvSpPr>
          <p:nvPr>
            <p:ph idx="1"/>
          </p:nvPr>
        </p:nvSpPr>
        <p:spPr>
          <a:xfrm>
            <a:off x="456620" y="2057400"/>
            <a:ext cx="7315795" cy="3475038"/>
          </a:xfrm>
        </p:spPr>
        <p:txBody>
          <a:bodyPr/>
          <a:lstStyle/>
          <a:p>
            <a:pPr>
              <a:defRPr/>
            </a:pPr>
            <a:r>
              <a:rPr lang="en-US" dirty="0" smtClean="0"/>
              <a:t>If </a:t>
            </a:r>
            <a:r>
              <a:rPr lang="en-US" dirty="0"/>
              <a:t>you shine a narrow beam at a </a:t>
            </a:r>
            <a:r>
              <a:rPr lang="en-US" b="1" dirty="0"/>
              <a:t>highly polished surface </a:t>
            </a:r>
            <a:r>
              <a:rPr lang="en-US" dirty="0"/>
              <a:t>(like a mirror), you get a narrow beam of light </a:t>
            </a:r>
            <a:r>
              <a:rPr lang="en-US" b="1" u="sng" dirty="0"/>
              <a:t>reflected</a:t>
            </a:r>
            <a:r>
              <a:rPr lang="en-US" dirty="0"/>
              <a:t> back off </a:t>
            </a:r>
            <a:r>
              <a:rPr lang="en-US" dirty="0" smtClean="0"/>
              <a:t>it</a:t>
            </a:r>
          </a:p>
          <a:p>
            <a:pPr marL="0" indent="0">
              <a:buFont typeface="Arial" pitchFamily="34" charset="0"/>
              <a:buNone/>
              <a:defRPr/>
            </a:pPr>
            <a:r>
              <a:rPr lang="en-US" dirty="0" smtClean="0"/>
              <a:t> </a:t>
            </a:r>
            <a:endParaRPr lang="en-US" dirty="0"/>
          </a:p>
          <a:p>
            <a:pPr>
              <a:defRPr/>
            </a:pPr>
            <a:r>
              <a:rPr lang="en-US" dirty="0" smtClean="0"/>
              <a:t>If </a:t>
            </a:r>
            <a:r>
              <a:rPr lang="en-US" dirty="0"/>
              <a:t>you shine a narrow beam of light at a </a:t>
            </a:r>
            <a:r>
              <a:rPr lang="en-US" b="1" dirty="0"/>
              <a:t>rough surface</a:t>
            </a:r>
            <a:r>
              <a:rPr lang="en-US" dirty="0"/>
              <a:t>, the light </a:t>
            </a:r>
            <a:r>
              <a:rPr lang="en-US" b="1" u="sng" dirty="0"/>
              <a:t>scatters</a:t>
            </a:r>
            <a:r>
              <a:rPr lang="en-US" dirty="0"/>
              <a:t> in all directions</a:t>
            </a:r>
          </a:p>
        </p:txBody>
      </p:sp>
    </p:spTree>
    <p:extLst>
      <p:ext uri="{BB962C8B-B14F-4D97-AF65-F5344CB8AC3E}">
        <p14:creationId xmlns:p14="http://schemas.microsoft.com/office/powerpoint/2010/main" val="10101491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itle 1"/>
          <p:cNvSpPr>
            <a:spLocks noGrp="1"/>
          </p:cNvSpPr>
          <p:nvPr>
            <p:ph type="title"/>
          </p:nvPr>
        </p:nvSpPr>
        <p:spPr>
          <a:xfrm>
            <a:off x="269119" y="209550"/>
            <a:ext cx="8722179" cy="1143000"/>
          </a:xfrm>
        </p:spPr>
        <p:txBody>
          <a:bodyPr/>
          <a:lstStyle/>
          <a:p>
            <a:r>
              <a:rPr lang="en-US" altLang="en-US" smtClean="0"/>
              <a:t>Reflection vs Scattering</a:t>
            </a:r>
          </a:p>
        </p:txBody>
      </p:sp>
      <p:pic>
        <p:nvPicPr>
          <p:cNvPr id="332803" name="Picture 2" descr="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108" y="1371600"/>
            <a:ext cx="3870476"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04" name="Picture 4" descr="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400182"/>
            <a:ext cx="3562048"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5" name="Rectangle 4"/>
          <p:cNvSpPr>
            <a:spLocks noChangeArrowheads="1"/>
          </p:cNvSpPr>
          <p:nvPr/>
        </p:nvSpPr>
        <p:spPr bwMode="auto">
          <a:xfrm>
            <a:off x="331108" y="4114849"/>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z="1800" smtClean="0">
                <a:solidFill>
                  <a:prstClr val="black"/>
                </a:solidFill>
                <a:latin typeface="Arial" pitchFamily="34" charset="0"/>
                <a:ea typeface="MS PGothic" pitchFamily="34" charset="-128"/>
              </a:rPr>
              <a:t>When light reflects off a surface, it obeys the law of reflection (the angle of incidence is equal to the angle of reflection), whether or not the surface is smooth.  The light is reflecting off the flower to the water and then back to your eye. In the wavy water, the light is scattered so you do not see a perfect reflection.</a:t>
            </a:r>
          </a:p>
        </p:txBody>
      </p:sp>
    </p:spTree>
    <p:extLst>
      <p:ext uri="{BB962C8B-B14F-4D97-AF65-F5344CB8AC3E}">
        <p14:creationId xmlns:p14="http://schemas.microsoft.com/office/powerpoint/2010/main" val="2969863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itle 1"/>
          <p:cNvSpPr>
            <a:spLocks noGrp="1"/>
          </p:cNvSpPr>
          <p:nvPr>
            <p:ph type="title"/>
          </p:nvPr>
        </p:nvSpPr>
        <p:spPr>
          <a:xfrm>
            <a:off x="4266610" y="3810000"/>
            <a:ext cx="4877405" cy="1143000"/>
          </a:xfrm>
        </p:spPr>
        <p:txBody>
          <a:bodyPr>
            <a:normAutofit fontScale="90000"/>
          </a:bodyPr>
          <a:lstStyle/>
          <a:p>
            <a:pPr algn="l"/>
            <a:r>
              <a:rPr lang="en-US" altLang="en-US" dirty="0" smtClean="0"/>
              <a:t/>
            </a:r>
            <a:br>
              <a:rPr lang="en-US" altLang="en-US" dirty="0" smtClean="0"/>
            </a:br>
            <a:r>
              <a:rPr lang="en-US" altLang="en-US" dirty="0" smtClean="0"/>
              <a:t> </a:t>
            </a:r>
            <a:br>
              <a:rPr lang="en-US" altLang="en-US" dirty="0" smtClean="0"/>
            </a:br>
            <a:r>
              <a:rPr lang="en-US" altLang="en-US" b="1" u="sng" dirty="0" smtClean="0">
                <a:solidFill>
                  <a:srgbClr val="FF0000"/>
                </a:solidFill>
              </a:rPr>
              <a:t>Diffraction:</a:t>
            </a:r>
            <a:r>
              <a:rPr lang="en-US" altLang="en-US" dirty="0" smtClean="0">
                <a:solidFill>
                  <a:srgbClr val="FF0000"/>
                </a:solidFill>
              </a:rPr>
              <a:t> Occurs when waves bend around a barrier.</a:t>
            </a:r>
            <a:r>
              <a:rPr lang="en-US" altLang="en-US" dirty="0" smtClean="0"/>
              <a:t/>
            </a:r>
            <a:br>
              <a:rPr lang="en-US" altLang="en-US" dirty="0" smtClean="0"/>
            </a:br>
            <a:r>
              <a:rPr lang="en-US" altLang="en-US" dirty="0" smtClean="0"/>
              <a:t/>
            </a:r>
            <a:br>
              <a:rPr lang="en-US" altLang="en-US" dirty="0" smtClean="0"/>
            </a:br>
            <a:r>
              <a:rPr lang="en-US" altLang="en-US" dirty="0" smtClean="0"/>
              <a:t> </a:t>
            </a:r>
            <a:br>
              <a:rPr lang="en-US" altLang="en-US" dirty="0" smtClean="0"/>
            </a:br>
            <a:endParaRPr lang="en-US" altLang="en-US" dirty="0" smtClean="0"/>
          </a:p>
        </p:txBody>
      </p:sp>
      <p:pic>
        <p:nvPicPr>
          <p:cNvPr id="333827" name="Picture 2" descr="https://encrypted-tbn3.gstatic.com/images?q=tbn:ANd9GcRhrkafGTi66lEEBRR4A0_o-RVa5FEF-k7B-6eQohUh60ap2WkU">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429" y="838200"/>
            <a:ext cx="350459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828" name="Picture 2" descr="http://www.olympusmicro.com/primer/images/diffraction/clouds.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3691" y="3582988"/>
            <a:ext cx="3206750"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9834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875"/>
            <a:ext cx="9144000" cy="769938"/>
          </a:xfrm>
          <a:prstGeom prst="rect">
            <a:avLst/>
          </a:prstGeom>
        </p:spPr>
        <p:txBody>
          <a:bodyPr>
            <a:spAutoFit/>
          </a:bodyPr>
          <a:lstStyle/>
          <a:p>
            <a:pPr algn="ctr" defTabSz="455613">
              <a:defRPr/>
            </a:pPr>
            <a:r>
              <a:rPr lang="en-US" sz="4400" b="1" dirty="0">
                <a:solidFill>
                  <a:srgbClr val="7030A0"/>
                </a:solidFill>
                <a:effectLst>
                  <a:outerShdw blurRad="38100" dist="38100" dir="2700000" algn="tl">
                    <a:srgbClr val="000000">
                      <a:alpha val="43137"/>
                    </a:srgbClr>
                  </a:outerShdw>
                </a:effectLst>
                <a:latin typeface="Calibri"/>
                <a:ea typeface="MS PGothic" pitchFamily="34" charset="-128"/>
              </a:rPr>
              <a:t>DIFFRACTION</a:t>
            </a:r>
            <a:endParaRPr lang="en-US" dirty="0">
              <a:solidFill>
                <a:srgbClr val="7030A0"/>
              </a:solidFill>
              <a:effectLst>
                <a:outerShdw blurRad="38100" dist="38100" dir="2700000" algn="tl">
                  <a:srgbClr val="000000">
                    <a:alpha val="43137"/>
                  </a:srgbClr>
                </a:outerShdw>
              </a:effectLst>
              <a:latin typeface="Arial" pitchFamily="34" charset="0"/>
              <a:ea typeface="MS PGothic" pitchFamily="34" charset="-128"/>
            </a:endParaRPr>
          </a:p>
        </p:txBody>
      </p:sp>
      <p:sp>
        <p:nvSpPr>
          <p:cNvPr id="334851" name="AutoShape 2" descr="data:image/jpeg;base64,/9j/4AAQSkZJRgABAQAAAQABAAD/2wCEAAkGBw8PDQ0NDQ8NDQ0MDQ0NDQ0NDQ8MDQwMFBEWFhQRFBQYHDQgGBolGxQUITEhJikrLjouFx8/OD8sQzQ5OjcBCgoKDg0OFBAPFCwZFBkrLCwsKyssLCssLSwrLCwsLCwsLCwsNzcrLCwsNywrLCwsLCssNyw3KywsNysrLCwsK//AABEIALcBFAMBIgACEQEDEQH/xAAbAAACAwEBAQAAAAAAAAAAAAACAwABBAUGB//EAC8QAAMAAgIBAwMBCAIDAAAAAAABAgMRBBIhBRMxQVFhIgYUIzJCcYGRobEkNFL/xAAXAQEBAQEAAAAAAAAAAAAAAAAAAQID/8QAHxEBAQEBAAICAwEAAAAAAAAAAAECESExElEDE0Ei/9oADAMBAAIRAxEAPwD5MWigkRVoJFItBFoJFIJBVoJAhoCJF6LSCSAiRaLSLSAiQWiJBpACkX1CSCSADqTqM0TQCmitDWiuoCmimhvUFoBTQLQ1oFoBLQLQ1oFoIW0C0MaBaAW0CxjBYC2imHoFoAGCw2gWigSF6KIGIsiCCogkUgkEWkEiIJIKiQSRaLSAiQaREgkgIkEkXKDUgDKGJFzIxSAtSEpGqAlAUnqX1G9SdAEuSuo9yU5AR1Bcj3IDQQhoByaHIDkBDQDQ9oW0AloFoc0A0ApoFoa0A0ELaBaGMFoBbBYbQLQAECIUWgkVoJEVaCRSLQBINAoNAWkGikGkBaQaRSQxIC5QyZBlDokCTIyZCmRswQ6CZDUDZgZOIvF5az9CuhuWAv8Adx4X41gcFODdWAW8QTlYnAtybKgXUBGSpF0jTUi6kDNSAaH0hdIgRQDQ6kLpFC2gGhrApAKYLGNANBAMFhsFoACFkAtBIrQSCiSL0RBJARIOUUkGkASQcoqUMlAXKGSgZQ6JAuJHxJUSaIkiqiDTixF4sR0ePxxbxc5IxcfZrxcQ34OMbcXH/Bz7rS3UjmxwvAT4R2Z44XsF/XU+dcC+H+DJl4v4PT3xzLm4xOays28tlwaM14z0PJ4xy8+DRvOuljl1Im5NuSDPclZZKQqkabQmkVCKQpofSF0gEtAtDKFsAGAw2CwFsFhsFhAFkIBaLRSCQUSDQKCQBoOQEHIBoZICGSAyUPhCsZoxoimwjTikTjRswSCNfGxHX42Ey8PGdbBBzk+VXV4bhxHR4/Fb14L9P43Zo9f6b6Ykk2jprXx8T2TPjtcPB6VT+g6vR6+x6yMaXwkFpE5v7PlPp4XkentfQ5ubBo+i5+JNryjzXqvp3XbS8Cas8aOS+nj+RhOTysB6Tk49HL5WP5M7zzzEzeeHmc+PRjySdblwc3KjcvYumLIjPaNWRGayxCaFUNoVQQukLY2hTABgMNgMAGCwmAwIUQgQSCSAQaYUSQaQKDQBJDFIEjEwClDZQuRkgOhGiEIgfBFrRiR0OLJz8bOlxPoNemsuxxZOpx520c7jHV4fyh+P11j3Xqv2f4qbTPVStLRxP2dldTuGPx+ba3+T3xCEIdXNDLz8KqGagMv8r/sZ3OyrLyvAep49Uzi8hHofW/5n/c8/n+pJ5w1vxpw+bJx8yO1zjjZiY9Lr0yZEZMiNeQy5DUZjNYtjKFsqAoVQ2hbAU0Uw6AYANANDGAwAZCMgQSLQKCCjkYhSGSwDQcsBBIBssbIiRsBWmB0szwPkhWjEzpcWjl42buPY16XL0HFo6nEvTRw+Jk+DqYcnwT8d/jN8V7z9nuQvC+56U+delczq0e19P582kt+TEvw1ZfVdNTs7HQIUmWdnJDPzcvWG/wADcmVSttnmfW/U97Sfg5b13/M91vGe3v8AHE9Uz9qZxc9Gnk5dvZzeTk8M3r/OeJb3Tm82/k5GZm7lZNnPyMmZyNa9M2Qy5DTlMuQsZ/hVCqGUxdFQugKCoCmADAbCYDApgstgsAWQsoCwgNhIAkwkwSAOlhoSmNlgMkZItBJgaIZogxxRpxsitMM0Yr8mSWOhliTw7HFzHXwZDzWDJo6fH5Jz1Lm9jdnY9Bhy6OrwvUnGvJ5zDnRpnKbms7nlmW5e1wftA0vkc/2hPErP+S/ff3M/pn21+yfT0vN9Zdb8nF5HKdGKsv5M+XOWTOGbu07PlOTy84XI5Jy8+XZnzqtZnC81mW6CuhFs3Wb5peRmexlsTTKUpgUHQuggKFsNgsBbBYVAMCmCy2wWwBZCEA2crjzODj5J+civv535TMmzoc6EuJxGnTde7vdNpeV8L6HOQBINAINAWhkgFpgOTCQtMYgClmjHRlTGwwrbNDFRmih0shY0RZqx5DAmNmy9JeOvi5Ovqa8fKOFOQdOZmLifxrsruzyhn70jg/vBf7wx8L9nI7N8oyZuV+TnvOxV5RMfZ2RozZ9marAdiqo36Zt6KrE3RVWJuiCrYqqLpimyiUxbZbYDYRTYLZGwWwKbAZbBYAsEtggQhRYHR51J8bifO0sn9PVJJ68fc5x1PUF/4vDWmn1t+fttef7HNAiDQKCQBojRJC0FSGNQnQyaCDDQJckU2KHzRlGRQGpUEqM6ovsBrmhisxTY2cgONPcruZ3ZFkA0dwXYnuC7Bw12BVinQDoA6oVVFVQt0BbYDZGwHRURsBslMBsC2Ay2A2BGCymymwIwWRspgVshTIB1ubtcTieW1XuvWp0tVrS8b/2c5HQ9QhzxuIu25c3SXVTpvT+f6vn5OcgCD2tL535358a+nj/YCLRAyWGhSGSwqyFlFDJYQuWGiC0wkwSFDVQWxSCRAzZaoXsioof2K7CuxOxA3uU7FdiuxQbsHsBTB7BBOgGybBYVOwLZTZJl01MpuqamUvl0/CQQLYOzs8j9nM0ptXhpdqmZ7UsmRptaU6+fHxsVyfQM2OXV1g8Y6yaV12cSm60uv0S2By2wUm2kk220kl8tv6HQ5HpbjBObv27Y1k6+21pbSab3+ey+8zT8aNWP0K5UZPccUrx6msLVS3pp635S2qf2lU3ppoDjPBfZT0vtT0p6vbb+wE4qr+War4X6ZdeX8Lx9z0NZuReX2XmwVXGmOZOSJnJGS1jjU+Hpr+I9v7Jv7F4svKnHjePPxEqjj9cMLG/N5fZmXPyuvWN7Xj4+UwPPxxslTVTFuYUumpfhV8P/ACLeG/8A4v6/0V8re/8Ap/6Z3aXL3lzVeCrnJNpZMdPI8mPDL7YpqP0vpqfOntNfKNWGuXeKci5DXvYr5PjjJzLiplY++9JfoTb8JdfrvyHlKlp6pNPx4aaflbX/AAQ2evZavkU7v3aUYl3WOcC04TSUy2vCevkgD/UeRFYePMvdTP6vFLX6JXnf5T/0c9MhAokWiEAJMJMhAGJkIQggcshCgtkIQCJhpkIBNk2QgE2XshAK2C2UQCNgMsgAnUxZeGsSTi/e632u5eSW3S1+lWvOtpP/AH9yECK42TgzON5Iz3ep92W17fZNb6tNPz5Xn48f4VjrhdMvaczvtl9qd+Om5ePb3+Gn8/L+PBRAGXHp7WZR70ucF1hdbavPp9ZaX030+fvW/oBjvgKNa5aq4lX1qEuz80l90nrW/nqtkIBWR+n+7iaWecam1nUr+Z9Upctva2+3/GwPc4C6OceWms8u5t7T46VrSaf1/ht/nt9NFkAma/T/ANLieRtZMLtW561jV7yaS+87+q89dfUvv6bqf/amk/N49bT8vvPZ/Hxr6+PJCAKzLgVhzvGsuPLM/wAGb/Urp/HwteH99ePyXkfpne9TyeilOHue1X52vP21On+a39CEA5nP9r3H+7e57SS08uu7fy/jwvL1/ghCAf/Z"/>
          <p:cNvSpPr>
            <a:spLocks noChangeAspect="1" noChangeArrowheads="1"/>
          </p:cNvSpPr>
          <p:nvPr/>
        </p:nvSpPr>
        <p:spPr bwMode="auto">
          <a:xfrm>
            <a:off x="0" y="-144463"/>
            <a:ext cx="290286"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endParaRPr lang="en-US" altLang="en-US" sz="1800" smtClean="0">
              <a:solidFill>
                <a:prstClr val="black"/>
              </a:solidFill>
              <a:latin typeface="Arial" pitchFamily="34" charset="0"/>
              <a:ea typeface="MS PGothic" pitchFamily="34" charset="-128"/>
            </a:endParaRPr>
          </a:p>
        </p:txBody>
      </p:sp>
      <p:pic>
        <p:nvPicPr>
          <p:cNvPr id="33485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846" y="1143030"/>
            <a:ext cx="3676952"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853" name="Picture 2" descr="http://static.ddmcdn.com/gif/hologram-16.gi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5" y="1112887"/>
            <a:ext cx="4420810"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4800" y="3810000"/>
            <a:ext cx="4038600" cy="3046988"/>
          </a:xfrm>
          <a:prstGeom prst="rect">
            <a:avLst/>
          </a:prstGeom>
          <a:noFill/>
        </p:spPr>
        <p:txBody>
          <a:bodyPr wrap="square" rtlCol="0">
            <a:spAutoFit/>
          </a:bodyPr>
          <a:lstStyle/>
          <a:p>
            <a:r>
              <a:rPr lang="en-US" sz="3200" b="1" dirty="0" smtClean="0">
                <a:solidFill>
                  <a:srgbClr val="0F6FC6"/>
                </a:solidFill>
              </a:rPr>
              <a:t>Diffraction explains why you see a ring around the moon when it is bright.  It also explains how holograms work.</a:t>
            </a:r>
            <a:endParaRPr lang="en-US" sz="3200" b="1" dirty="0">
              <a:solidFill>
                <a:srgbClr val="0F6FC6"/>
              </a:solidFill>
            </a:endParaRPr>
          </a:p>
        </p:txBody>
      </p:sp>
    </p:spTree>
    <p:extLst>
      <p:ext uri="{BB962C8B-B14F-4D97-AF65-F5344CB8AC3E}">
        <p14:creationId xmlns:p14="http://schemas.microsoft.com/office/powerpoint/2010/main" val="24075501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itle 1"/>
          <p:cNvSpPr>
            <a:spLocks noGrp="1"/>
          </p:cNvSpPr>
          <p:nvPr>
            <p:ph type="title"/>
          </p:nvPr>
        </p:nvSpPr>
        <p:spPr/>
        <p:txBody>
          <a:bodyPr/>
          <a:lstStyle/>
          <a:p>
            <a:endParaRPr lang="en-US" altLang="en-US" smtClean="0"/>
          </a:p>
        </p:txBody>
      </p:sp>
      <p:sp>
        <p:nvSpPr>
          <p:cNvPr id="335875" name="Content Placeholder 2"/>
          <p:cNvSpPr>
            <a:spLocks noGrp="1"/>
          </p:cNvSpPr>
          <p:nvPr>
            <p:ph idx="1"/>
          </p:nvPr>
        </p:nvSpPr>
        <p:spPr/>
        <p:txBody>
          <a:bodyPr/>
          <a:lstStyle/>
          <a:p>
            <a:endParaRPr lang="en-US" altLang="en-US" smtClean="0"/>
          </a:p>
        </p:txBody>
      </p:sp>
      <p:pic>
        <p:nvPicPr>
          <p:cNvPr id="335876" name="Picture 2" descr="http://cdn.digitaltrends.com/wp-content/uploads/2010/11/star-wars-obi-wan-holograph.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
            <a:ext cx="9144000" cy="693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15875"/>
            <a:ext cx="9144000" cy="769938"/>
          </a:xfrm>
          <a:prstGeom prst="rect">
            <a:avLst/>
          </a:prstGeom>
        </p:spPr>
        <p:txBody>
          <a:bodyPr>
            <a:spAutoFit/>
          </a:bodyPr>
          <a:lstStyle/>
          <a:p>
            <a:pPr algn="ctr" defTabSz="455613">
              <a:defRPr/>
            </a:pPr>
            <a:r>
              <a:rPr lang="en-US" sz="4400" b="1" dirty="0">
                <a:solidFill>
                  <a:srgbClr val="7030A0"/>
                </a:solidFill>
                <a:effectLst>
                  <a:outerShdw blurRad="38100" dist="38100" dir="2700000" algn="tl">
                    <a:srgbClr val="000000">
                      <a:alpha val="43137"/>
                    </a:srgbClr>
                  </a:outerShdw>
                </a:effectLst>
                <a:latin typeface="Calibri"/>
                <a:ea typeface="MS PGothic" pitchFamily="34" charset="-128"/>
              </a:rPr>
              <a:t>DIFFRACTION</a:t>
            </a:r>
            <a:endParaRPr lang="en-US" dirty="0">
              <a:solidFill>
                <a:srgbClr val="7030A0"/>
              </a:solidFill>
              <a:effectLst>
                <a:outerShdw blurRad="38100" dist="38100" dir="2700000" algn="tl">
                  <a:srgbClr val="000000">
                    <a:alpha val="43137"/>
                  </a:srgbClr>
                </a:outerShdw>
              </a:effectLst>
              <a:latin typeface="Arial" pitchFamily="34" charset="0"/>
              <a:ea typeface="MS PGothic" pitchFamily="34" charset="-128"/>
            </a:endParaRPr>
          </a:p>
        </p:txBody>
      </p:sp>
    </p:spTree>
    <p:extLst>
      <p:ext uri="{BB962C8B-B14F-4D97-AF65-F5344CB8AC3E}">
        <p14:creationId xmlns:p14="http://schemas.microsoft.com/office/powerpoint/2010/main" val="12534636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itle 1"/>
          <p:cNvSpPr>
            <a:spLocks noGrp="1"/>
          </p:cNvSpPr>
          <p:nvPr>
            <p:ph type="title"/>
          </p:nvPr>
        </p:nvSpPr>
        <p:spPr/>
        <p:txBody>
          <a:bodyPr/>
          <a:lstStyle/>
          <a:p>
            <a:endParaRPr lang="en-US" altLang="en-US" smtClean="0"/>
          </a:p>
        </p:txBody>
      </p:sp>
      <p:sp>
        <p:nvSpPr>
          <p:cNvPr id="337923" name="Content Placeholder 2"/>
          <p:cNvSpPr>
            <a:spLocks noGrp="1"/>
          </p:cNvSpPr>
          <p:nvPr>
            <p:ph idx="1"/>
          </p:nvPr>
        </p:nvSpPr>
        <p:spPr/>
        <p:txBody>
          <a:bodyPr/>
          <a:lstStyle/>
          <a:p>
            <a:endParaRPr lang="en-US" altLang="en-US" smtClean="0"/>
          </a:p>
        </p:txBody>
      </p:sp>
      <p:pic>
        <p:nvPicPr>
          <p:cNvPr id="337924" name="Picture 2" descr="http://farm2.static.flickr.com/1119/818983169_1b0b39b133.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 y="0"/>
            <a:ext cx="10556119"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15875"/>
            <a:ext cx="9144000" cy="769938"/>
          </a:xfrm>
          <a:prstGeom prst="rect">
            <a:avLst/>
          </a:prstGeom>
        </p:spPr>
        <p:txBody>
          <a:bodyPr>
            <a:spAutoFit/>
          </a:bodyPr>
          <a:lstStyle/>
          <a:p>
            <a:pPr algn="ctr" defTabSz="455613">
              <a:defRPr/>
            </a:pPr>
            <a:r>
              <a:rPr lang="en-US" sz="4400" b="1" dirty="0">
                <a:solidFill>
                  <a:srgbClr val="7030A0"/>
                </a:solidFill>
                <a:effectLst>
                  <a:outerShdw blurRad="38100" dist="38100" dir="2700000" algn="tl">
                    <a:srgbClr val="000000">
                      <a:alpha val="43137"/>
                    </a:srgbClr>
                  </a:outerShdw>
                </a:effectLst>
                <a:latin typeface="Calibri"/>
                <a:ea typeface="MS PGothic" pitchFamily="34" charset="-128"/>
              </a:rPr>
              <a:t>DIFFRACTION</a:t>
            </a:r>
            <a:endParaRPr lang="en-US" dirty="0">
              <a:solidFill>
                <a:srgbClr val="7030A0"/>
              </a:solidFill>
              <a:effectLst>
                <a:outerShdw blurRad="38100" dist="38100" dir="2700000" algn="tl">
                  <a:srgbClr val="000000">
                    <a:alpha val="43137"/>
                  </a:srgbClr>
                </a:outerShdw>
              </a:effectLst>
              <a:latin typeface="Arial" pitchFamily="34" charset="0"/>
              <a:ea typeface="MS PGothic" pitchFamily="34" charset="-128"/>
            </a:endParaRPr>
          </a:p>
        </p:txBody>
      </p:sp>
    </p:spTree>
    <p:extLst>
      <p:ext uri="{BB962C8B-B14F-4D97-AF65-F5344CB8AC3E}">
        <p14:creationId xmlns:p14="http://schemas.microsoft.com/office/powerpoint/2010/main" val="20368618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46" name="Picture 2" descr="https://sp.yimg.com/ib/th?id=HN.608010723392817388&amp;pid=15.1&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837" y="847774"/>
            <a:ext cx="8235346"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95400" y="5638830"/>
            <a:ext cx="6781800" cy="1200329"/>
          </a:xfrm>
          <a:prstGeom prst="rect">
            <a:avLst/>
          </a:prstGeom>
          <a:noFill/>
        </p:spPr>
        <p:txBody>
          <a:bodyPr wrap="square" rtlCol="0">
            <a:spAutoFit/>
          </a:bodyPr>
          <a:lstStyle/>
          <a:p>
            <a:r>
              <a:rPr lang="en-US" sz="3600" b="1" dirty="0" smtClean="0">
                <a:solidFill>
                  <a:srgbClr val="0F6FC6"/>
                </a:solidFill>
              </a:rPr>
              <a:t>Can you identify each type of light interaction occurring?</a:t>
            </a:r>
            <a:endParaRPr lang="en-US" sz="3600" b="1" dirty="0">
              <a:solidFill>
                <a:srgbClr val="0F6FC6"/>
              </a:solidFill>
            </a:endParaRPr>
          </a:p>
        </p:txBody>
      </p:sp>
    </p:spTree>
    <p:extLst>
      <p:ext uri="{BB962C8B-B14F-4D97-AF65-F5344CB8AC3E}">
        <p14:creationId xmlns:p14="http://schemas.microsoft.com/office/powerpoint/2010/main" val="13966633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70" name="Picture 2" descr="http://ts3.mm.bing.net/th?id=H.5022557350595318&amp;pid=1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50"/>
            <a:ext cx="9242274" cy="715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3290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9144000" cy="1143000"/>
          </a:xfrm>
        </p:spPr>
        <p:txBody>
          <a:bodyPr>
            <a:normAutofit fontScale="90000"/>
          </a:bodyPr>
          <a:lstStyle/>
          <a:p>
            <a:pPr algn="l">
              <a:defRPr/>
            </a:pPr>
            <a:r>
              <a:rPr lang="en-US" sz="4000" b="1" dirty="0" smtClean="0">
                <a:solidFill>
                  <a:srgbClr val="C00000"/>
                </a:solidFill>
              </a:rPr>
              <a:t>When light interacts with matter it is either:</a:t>
            </a:r>
            <a:r>
              <a:rPr lang="en-US" b="1" dirty="0" smtClean="0">
                <a:solidFill>
                  <a:srgbClr val="C00000"/>
                </a:solidFill>
              </a:rPr>
              <a:t/>
            </a:r>
            <a:br>
              <a:rPr lang="en-US" b="1" dirty="0" smtClean="0">
                <a:solidFill>
                  <a:srgbClr val="C00000"/>
                </a:solidFill>
              </a:rPr>
            </a:br>
            <a:endParaRPr lang="en-US" b="1" dirty="0">
              <a:solidFill>
                <a:srgbClr val="C00000"/>
              </a:solidFill>
            </a:endParaRPr>
          </a:p>
        </p:txBody>
      </p:sp>
      <p:sp>
        <p:nvSpPr>
          <p:cNvPr id="3" name="Content Placeholder 2"/>
          <p:cNvSpPr>
            <a:spLocks noGrp="1"/>
          </p:cNvSpPr>
          <p:nvPr>
            <p:ph idx="1"/>
          </p:nvPr>
        </p:nvSpPr>
        <p:spPr>
          <a:xfrm>
            <a:off x="456605" y="1600200"/>
            <a:ext cx="8230810" cy="2667000"/>
          </a:xfrm>
        </p:spPr>
        <p:txBody>
          <a:bodyPr>
            <a:normAutofit/>
          </a:bodyPr>
          <a:lstStyle/>
          <a:p>
            <a:pPr>
              <a:defRPr/>
            </a:pPr>
            <a:r>
              <a:rPr lang="en-US" dirty="0" smtClean="0">
                <a:solidFill>
                  <a:srgbClr val="C00000"/>
                </a:solidFill>
              </a:rPr>
              <a:t> </a:t>
            </a:r>
            <a:r>
              <a:rPr lang="en-US" b="1" dirty="0" smtClean="0">
                <a:solidFill>
                  <a:srgbClr val="C00000"/>
                </a:solidFill>
              </a:rPr>
              <a:t>absorbed</a:t>
            </a:r>
          </a:p>
          <a:p>
            <a:pPr>
              <a:defRPr/>
            </a:pPr>
            <a:r>
              <a:rPr lang="en-US" b="1" dirty="0" smtClean="0">
                <a:solidFill>
                  <a:srgbClr val="C00000"/>
                </a:solidFill>
              </a:rPr>
              <a:t> transmitted</a:t>
            </a:r>
          </a:p>
          <a:p>
            <a:pPr>
              <a:defRPr/>
            </a:pPr>
            <a:r>
              <a:rPr lang="en-US" b="1" dirty="0" smtClean="0">
                <a:solidFill>
                  <a:srgbClr val="C00000"/>
                </a:solidFill>
              </a:rPr>
              <a:t> refracted</a:t>
            </a:r>
          </a:p>
          <a:p>
            <a:pPr>
              <a:defRPr/>
            </a:pPr>
            <a:r>
              <a:rPr lang="en-US" b="1" dirty="0" smtClean="0">
                <a:solidFill>
                  <a:srgbClr val="C00000"/>
                </a:solidFill>
              </a:rPr>
              <a:t> reflected</a:t>
            </a:r>
          </a:p>
          <a:p>
            <a:pPr>
              <a:defRPr/>
            </a:pPr>
            <a:r>
              <a:rPr lang="en-US" b="1" dirty="0" smtClean="0">
                <a:solidFill>
                  <a:srgbClr val="C00000"/>
                </a:solidFill>
              </a:rPr>
              <a:t> scattered</a:t>
            </a:r>
          </a:p>
        </p:txBody>
      </p:sp>
      <p:pic>
        <p:nvPicPr>
          <p:cNvPr id="340996" name="Picture 4" descr="http://cosmix.astro.ubc.ca/ben/www/1114/lecture%20notes/light%20extra%20material/light/5%20kinds.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405" y="4430762"/>
            <a:ext cx="853319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2712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69433468"/>
              </p:ext>
            </p:extLst>
          </p:nvPr>
        </p:nvGraphicFramePr>
        <p:xfrm>
          <a:off x="152712" y="152402"/>
          <a:ext cx="8610297" cy="6871588"/>
        </p:xfrm>
        <a:graphic>
          <a:graphicData uri="http://schemas.openxmlformats.org/drawingml/2006/table">
            <a:tbl>
              <a:tblPr firstRow="1" firstCol="1" bandRow="1">
                <a:tableStyleId>{5C22544A-7EE6-4342-B048-85BDC9FD1C3A}</a:tableStyleId>
              </a:tblPr>
              <a:tblGrid>
                <a:gridCol w="1725531"/>
                <a:gridCol w="2409117"/>
                <a:gridCol w="2189729"/>
                <a:gridCol w="2285920"/>
              </a:tblGrid>
              <a:tr h="280442">
                <a:tc>
                  <a:txBody>
                    <a:bodyPr/>
                    <a:lstStyle/>
                    <a:p>
                      <a:pPr marL="0" marR="0" algn="ctr">
                        <a:lnSpc>
                          <a:spcPct val="115000"/>
                        </a:lnSpc>
                        <a:spcBef>
                          <a:spcPts val="0"/>
                        </a:spcBef>
                        <a:spcAft>
                          <a:spcPts val="0"/>
                        </a:spcAft>
                      </a:pPr>
                      <a:r>
                        <a:rPr lang="en-US" sz="1600" dirty="0">
                          <a:effectLst/>
                        </a:rPr>
                        <a:t>WORD</a:t>
                      </a:r>
                      <a:endParaRPr lang="en-US" sz="1600" dirty="0">
                        <a:effectLst/>
                        <a:latin typeface="Calibri"/>
                        <a:ea typeface="Calibri"/>
                        <a:cs typeface="Times New Roman"/>
                      </a:endParaRPr>
                    </a:p>
                  </a:txBody>
                  <a:tcPr marL="33366" marR="33366" marT="0" marB="0"/>
                </a:tc>
                <a:tc>
                  <a:txBody>
                    <a:bodyPr/>
                    <a:lstStyle/>
                    <a:p>
                      <a:pPr marL="0" marR="0" algn="ctr">
                        <a:lnSpc>
                          <a:spcPct val="115000"/>
                        </a:lnSpc>
                        <a:spcBef>
                          <a:spcPts val="0"/>
                        </a:spcBef>
                        <a:spcAft>
                          <a:spcPts val="0"/>
                        </a:spcAft>
                      </a:pPr>
                      <a:r>
                        <a:rPr lang="en-US" sz="1600">
                          <a:effectLst/>
                        </a:rPr>
                        <a:t>Definition</a:t>
                      </a:r>
                      <a:endParaRPr lang="en-US" sz="1600">
                        <a:effectLst/>
                        <a:latin typeface="Calibri"/>
                        <a:ea typeface="Calibri"/>
                        <a:cs typeface="Times New Roman"/>
                      </a:endParaRPr>
                    </a:p>
                  </a:txBody>
                  <a:tcPr marL="33366" marR="33366" marT="0" marB="0"/>
                </a:tc>
                <a:tc>
                  <a:txBody>
                    <a:bodyPr/>
                    <a:lstStyle/>
                    <a:p>
                      <a:pPr marL="0" marR="0" algn="ctr">
                        <a:lnSpc>
                          <a:spcPct val="115000"/>
                        </a:lnSpc>
                        <a:spcBef>
                          <a:spcPts val="0"/>
                        </a:spcBef>
                        <a:spcAft>
                          <a:spcPts val="0"/>
                        </a:spcAft>
                      </a:pPr>
                      <a:r>
                        <a:rPr lang="en-US" sz="1600">
                          <a:effectLst/>
                        </a:rPr>
                        <a:t>Example</a:t>
                      </a:r>
                      <a:endParaRPr lang="en-US" sz="1600">
                        <a:effectLst/>
                        <a:latin typeface="Calibri"/>
                        <a:ea typeface="Calibri"/>
                        <a:cs typeface="Times New Roman"/>
                      </a:endParaRPr>
                    </a:p>
                  </a:txBody>
                  <a:tcPr marL="33366" marR="33366" marT="0" marB="0"/>
                </a:tc>
                <a:tc>
                  <a:txBody>
                    <a:bodyPr/>
                    <a:lstStyle/>
                    <a:p>
                      <a:pPr marL="0" marR="0" algn="ctr">
                        <a:lnSpc>
                          <a:spcPct val="115000"/>
                        </a:lnSpc>
                        <a:spcBef>
                          <a:spcPts val="0"/>
                        </a:spcBef>
                        <a:spcAft>
                          <a:spcPts val="0"/>
                        </a:spcAft>
                      </a:pPr>
                      <a:r>
                        <a:rPr lang="en-US" sz="1600" dirty="0" smtClean="0">
                          <a:effectLst/>
                        </a:rPr>
                        <a:t>Picture</a:t>
                      </a:r>
                      <a:endParaRPr lang="en-US" sz="1600" dirty="0">
                        <a:effectLst/>
                        <a:latin typeface="Calibri"/>
                        <a:ea typeface="Calibri"/>
                        <a:cs typeface="Times New Roman"/>
                      </a:endParaRPr>
                    </a:p>
                  </a:txBody>
                  <a:tcPr marL="33366" marR="33366" marT="0" marB="0"/>
                </a:tc>
              </a:tr>
              <a:tr h="1403127">
                <a:tc>
                  <a:txBody>
                    <a:bodyPr/>
                    <a:lstStyle/>
                    <a:p>
                      <a:pPr marL="0" marR="0" algn="ctr">
                        <a:lnSpc>
                          <a:spcPct val="115000"/>
                        </a:lnSpc>
                        <a:spcBef>
                          <a:spcPts val="0"/>
                        </a:spcBef>
                        <a:spcAft>
                          <a:spcPts val="0"/>
                        </a:spcAft>
                      </a:pPr>
                      <a:r>
                        <a:rPr lang="en-US" sz="1800" dirty="0">
                          <a:effectLst/>
                        </a:rPr>
                        <a:t> </a:t>
                      </a:r>
                    </a:p>
                    <a:p>
                      <a:pPr marL="0" marR="0" algn="ctr">
                        <a:lnSpc>
                          <a:spcPct val="115000"/>
                        </a:lnSpc>
                        <a:spcBef>
                          <a:spcPts val="0"/>
                        </a:spcBef>
                        <a:spcAft>
                          <a:spcPts val="0"/>
                        </a:spcAft>
                      </a:pPr>
                      <a:r>
                        <a:rPr lang="en-US" sz="1800" dirty="0" smtClean="0">
                          <a:effectLst/>
                        </a:rPr>
                        <a:t>REFLECTED</a:t>
                      </a:r>
                      <a:r>
                        <a:rPr lang="en-US" sz="1800" dirty="0">
                          <a:effectLst/>
                        </a:rPr>
                        <a:t> </a:t>
                      </a:r>
                      <a:endParaRPr lang="en-US" sz="1800" dirty="0">
                        <a:effectLst/>
                        <a:latin typeface="Calibri"/>
                        <a:ea typeface="Calibri"/>
                        <a:cs typeface="Times New Roman"/>
                      </a:endParaRPr>
                    </a:p>
                  </a:txBody>
                  <a:tcPr marL="33366" marR="33366" marT="0" marB="0"/>
                </a:tc>
                <a:tc>
                  <a:txBody>
                    <a:bodyPr/>
                    <a:lstStyle/>
                    <a:p>
                      <a:pPr marL="0" marR="0">
                        <a:lnSpc>
                          <a:spcPct val="115000"/>
                        </a:lnSpc>
                        <a:spcBef>
                          <a:spcPts val="0"/>
                        </a:spcBef>
                        <a:spcAft>
                          <a:spcPts val="0"/>
                        </a:spcAft>
                      </a:pPr>
                      <a:r>
                        <a:rPr lang="en-US" sz="700" dirty="0">
                          <a:effectLst/>
                        </a:rPr>
                        <a:t> </a:t>
                      </a:r>
                      <a:endParaRPr lang="en-US" sz="500" dirty="0">
                        <a:effectLst/>
                        <a:latin typeface="Calibri"/>
                        <a:ea typeface="Calibri"/>
                        <a:cs typeface="Times New Roman"/>
                      </a:endParaRPr>
                    </a:p>
                  </a:txBody>
                  <a:tcPr marL="33366" marR="33366" marT="0" marB="0"/>
                </a:tc>
                <a:tc>
                  <a:txBody>
                    <a:bodyPr/>
                    <a:lstStyle/>
                    <a:p>
                      <a:pPr marL="0" marR="0">
                        <a:lnSpc>
                          <a:spcPct val="115000"/>
                        </a:lnSpc>
                        <a:spcBef>
                          <a:spcPts val="0"/>
                        </a:spcBef>
                        <a:spcAft>
                          <a:spcPts val="0"/>
                        </a:spcAft>
                      </a:pPr>
                      <a:r>
                        <a:rPr lang="en-US" sz="700" dirty="0">
                          <a:effectLst/>
                        </a:rPr>
                        <a:t> </a:t>
                      </a:r>
                      <a:endParaRPr lang="en-US" sz="500" dirty="0">
                        <a:effectLst/>
                        <a:latin typeface="Calibri"/>
                        <a:ea typeface="Calibri"/>
                        <a:cs typeface="Times New Roman"/>
                      </a:endParaRPr>
                    </a:p>
                  </a:txBody>
                  <a:tcPr marL="33366" marR="33366" marT="0" marB="0"/>
                </a:tc>
                <a:tc>
                  <a:txBody>
                    <a:bodyPr/>
                    <a:lstStyle/>
                    <a:p>
                      <a:pPr marL="0" marR="0">
                        <a:lnSpc>
                          <a:spcPct val="115000"/>
                        </a:lnSpc>
                        <a:spcBef>
                          <a:spcPts val="0"/>
                        </a:spcBef>
                        <a:spcAft>
                          <a:spcPts val="0"/>
                        </a:spcAft>
                      </a:pPr>
                      <a:r>
                        <a:rPr lang="en-US" sz="700" dirty="0">
                          <a:effectLst/>
                        </a:rPr>
                        <a:t> </a:t>
                      </a:r>
                      <a:endParaRPr lang="en-US" sz="500" dirty="0">
                        <a:effectLst/>
                        <a:latin typeface="Calibri"/>
                        <a:ea typeface="Calibri"/>
                        <a:cs typeface="Times New Roman"/>
                      </a:endParaRPr>
                    </a:p>
                  </a:txBody>
                  <a:tcPr marL="33366" marR="33366" marT="0" marB="0"/>
                </a:tc>
              </a:tr>
              <a:tr h="1402209">
                <a:tc>
                  <a:txBody>
                    <a:bodyPr/>
                    <a:lstStyle/>
                    <a:p>
                      <a:pPr marL="0" marR="0" algn="ctr">
                        <a:lnSpc>
                          <a:spcPct val="115000"/>
                        </a:lnSpc>
                        <a:spcBef>
                          <a:spcPts val="0"/>
                        </a:spcBef>
                        <a:spcAft>
                          <a:spcPts val="0"/>
                        </a:spcAft>
                      </a:pPr>
                      <a:r>
                        <a:rPr lang="en-US" sz="1800" dirty="0">
                          <a:effectLst/>
                        </a:rPr>
                        <a:t> </a:t>
                      </a:r>
                    </a:p>
                    <a:p>
                      <a:pPr marL="0" marR="0" algn="ctr">
                        <a:lnSpc>
                          <a:spcPct val="115000"/>
                        </a:lnSpc>
                        <a:spcBef>
                          <a:spcPts val="0"/>
                        </a:spcBef>
                        <a:spcAft>
                          <a:spcPts val="0"/>
                        </a:spcAft>
                      </a:pPr>
                      <a:r>
                        <a:rPr lang="en-US" sz="1800" dirty="0">
                          <a:effectLst/>
                        </a:rPr>
                        <a:t>REFRACTED</a:t>
                      </a:r>
                    </a:p>
                    <a:p>
                      <a:pPr marL="0" marR="0" algn="ctr">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33366" marR="33366" marT="0" marB="0"/>
                </a:tc>
                <a:tc>
                  <a:txBody>
                    <a:bodyPr/>
                    <a:lstStyle/>
                    <a:p>
                      <a:pPr marL="0" marR="0">
                        <a:lnSpc>
                          <a:spcPct val="115000"/>
                        </a:lnSpc>
                        <a:spcBef>
                          <a:spcPts val="0"/>
                        </a:spcBef>
                        <a:spcAft>
                          <a:spcPts val="0"/>
                        </a:spcAft>
                      </a:pPr>
                      <a:r>
                        <a:rPr lang="en-US" sz="700">
                          <a:effectLst/>
                        </a:rPr>
                        <a:t> </a:t>
                      </a:r>
                      <a:endParaRPr lang="en-US" sz="500">
                        <a:effectLst/>
                        <a:latin typeface="Calibri"/>
                        <a:ea typeface="Calibri"/>
                        <a:cs typeface="Times New Roman"/>
                      </a:endParaRPr>
                    </a:p>
                  </a:txBody>
                  <a:tcPr marL="33366" marR="33366" marT="0" marB="0"/>
                </a:tc>
                <a:tc>
                  <a:txBody>
                    <a:bodyPr/>
                    <a:lstStyle/>
                    <a:p>
                      <a:pPr marL="0" marR="0">
                        <a:lnSpc>
                          <a:spcPct val="115000"/>
                        </a:lnSpc>
                        <a:spcBef>
                          <a:spcPts val="0"/>
                        </a:spcBef>
                        <a:spcAft>
                          <a:spcPts val="0"/>
                        </a:spcAft>
                      </a:pPr>
                      <a:r>
                        <a:rPr lang="en-US" sz="1600" dirty="0" smtClean="0">
                          <a:effectLst/>
                          <a:latin typeface="Calibri"/>
                          <a:ea typeface="Calibri"/>
                          <a:cs typeface="Times New Roman"/>
                        </a:rPr>
                        <a:t>is the change in direction of a wave when it changes speed as it travels from one material(medium) to another.</a:t>
                      </a:r>
                    </a:p>
                  </a:txBody>
                  <a:tcPr marL="33366" marR="33366" marT="0" marB="0"/>
                </a:tc>
                <a:tc>
                  <a:txBody>
                    <a:bodyPr/>
                    <a:lstStyle/>
                    <a:p>
                      <a:pPr marL="0" marR="0">
                        <a:lnSpc>
                          <a:spcPct val="115000"/>
                        </a:lnSpc>
                        <a:spcBef>
                          <a:spcPts val="0"/>
                        </a:spcBef>
                        <a:spcAft>
                          <a:spcPts val="0"/>
                        </a:spcAft>
                      </a:pPr>
                      <a:r>
                        <a:rPr lang="en-US" sz="700">
                          <a:effectLst/>
                        </a:rPr>
                        <a:t> </a:t>
                      </a:r>
                      <a:endParaRPr lang="en-US" sz="500">
                        <a:effectLst/>
                        <a:latin typeface="Calibri"/>
                        <a:ea typeface="Calibri"/>
                        <a:cs typeface="Times New Roman"/>
                      </a:endParaRPr>
                    </a:p>
                  </a:txBody>
                  <a:tcPr marL="33366" marR="33366" marT="0" marB="0"/>
                </a:tc>
              </a:tr>
              <a:tr h="1136817">
                <a:tc>
                  <a:txBody>
                    <a:bodyPr/>
                    <a:lstStyle/>
                    <a:p>
                      <a:pPr marL="0" marR="0" algn="ctr">
                        <a:lnSpc>
                          <a:spcPct val="115000"/>
                        </a:lnSpc>
                        <a:spcBef>
                          <a:spcPts val="0"/>
                        </a:spcBef>
                        <a:spcAft>
                          <a:spcPts val="0"/>
                        </a:spcAft>
                      </a:pPr>
                      <a:r>
                        <a:rPr lang="en-US" sz="1800" dirty="0">
                          <a:effectLst/>
                        </a:rPr>
                        <a:t> </a:t>
                      </a:r>
                    </a:p>
                    <a:p>
                      <a:pPr marL="0" marR="0" algn="ctr">
                        <a:lnSpc>
                          <a:spcPct val="115000"/>
                        </a:lnSpc>
                        <a:spcBef>
                          <a:spcPts val="0"/>
                        </a:spcBef>
                        <a:spcAft>
                          <a:spcPts val="0"/>
                        </a:spcAft>
                      </a:pPr>
                      <a:r>
                        <a:rPr lang="en-US" sz="1800" dirty="0">
                          <a:effectLst/>
                        </a:rPr>
                        <a:t>SCATTERING</a:t>
                      </a:r>
                    </a:p>
                    <a:p>
                      <a:pPr marL="0" marR="0" algn="ctr">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33366" marR="33366" marT="0" marB="0"/>
                </a:tc>
                <a:tc>
                  <a:txBody>
                    <a:bodyPr/>
                    <a:lstStyle/>
                    <a:p>
                      <a:pPr marL="0" marR="0">
                        <a:lnSpc>
                          <a:spcPct val="115000"/>
                        </a:lnSpc>
                        <a:spcBef>
                          <a:spcPts val="0"/>
                        </a:spcBef>
                        <a:spcAft>
                          <a:spcPts val="0"/>
                        </a:spcAft>
                      </a:pPr>
                      <a:r>
                        <a:rPr lang="en-US" sz="700">
                          <a:effectLst/>
                        </a:rPr>
                        <a:t> </a:t>
                      </a:r>
                      <a:endParaRPr lang="en-US" sz="500">
                        <a:effectLst/>
                        <a:latin typeface="Calibri"/>
                        <a:ea typeface="Calibri"/>
                        <a:cs typeface="Times New Roman"/>
                      </a:endParaRPr>
                    </a:p>
                  </a:txBody>
                  <a:tcPr marL="33366" marR="33366" marT="0" marB="0"/>
                </a:tc>
                <a:tc>
                  <a:txBody>
                    <a:bodyPr/>
                    <a:lstStyle/>
                    <a:p>
                      <a:pPr marL="0" marR="0">
                        <a:lnSpc>
                          <a:spcPct val="115000"/>
                        </a:lnSpc>
                        <a:spcBef>
                          <a:spcPts val="0"/>
                        </a:spcBef>
                        <a:spcAft>
                          <a:spcPts val="0"/>
                        </a:spcAft>
                      </a:pPr>
                      <a:r>
                        <a:rPr lang="en-US" sz="700">
                          <a:effectLst/>
                        </a:rPr>
                        <a:t> </a:t>
                      </a:r>
                      <a:endParaRPr lang="en-US" sz="500">
                        <a:effectLst/>
                        <a:latin typeface="Calibri"/>
                        <a:ea typeface="Calibri"/>
                        <a:cs typeface="Times New Roman"/>
                      </a:endParaRPr>
                    </a:p>
                  </a:txBody>
                  <a:tcPr marL="33366" marR="33366" marT="0" marB="0"/>
                </a:tc>
                <a:tc>
                  <a:txBody>
                    <a:bodyPr/>
                    <a:lstStyle/>
                    <a:p>
                      <a:pPr marL="0" marR="0">
                        <a:lnSpc>
                          <a:spcPct val="115000"/>
                        </a:lnSpc>
                        <a:spcBef>
                          <a:spcPts val="0"/>
                        </a:spcBef>
                        <a:spcAft>
                          <a:spcPts val="0"/>
                        </a:spcAft>
                      </a:pPr>
                      <a:r>
                        <a:rPr lang="en-US" sz="700">
                          <a:effectLst/>
                        </a:rPr>
                        <a:t> </a:t>
                      </a:r>
                      <a:endParaRPr lang="en-US" sz="500">
                        <a:effectLst/>
                        <a:latin typeface="Calibri"/>
                        <a:ea typeface="Calibri"/>
                        <a:cs typeface="Times New Roman"/>
                      </a:endParaRPr>
                    </a:p>
                  </a:txBody>
                  <a:tcPr marL="33366" marR="33366" marT="0" marB="0"/>
                </a:tc>
              </a:tr>
              <a:tr h="1219312">
                <a:tc>
                  <a:txBody>
                    <a:bodyPr/>
                    <a:lstStyle/>
                    <a:p>
                      <a:pPr marL="0" marR="0" algn="ctr">
                        <a:lnSpc>
                          <a:spcPct val="115000"/>
                        </a:lnSpc>
                        <a:spcBef>
                          <a:spcPts val="0"/>
                        </a:spcBef>
                        <a:spcAft>
                          <a:spcPts val="0"/>
                        </a:spcAft>
                      </a:pPr>
                      <a:r>
                        <a:rPr lang="en-US" sz="1800" dirty="0">
                          <a:effectLst/>
                        </a:rPr>
                        <a:t> </a:t>
                      </a:r>
                    </a:p>
                    <a:p>
                      <a:pPr marL="0" marR="0" algn="ctr">
                        <a:lnSpc>
                          <a:spcPct val="115000"/>
                        </a:lnSpc>
                        <a:spcBef>
                          <a:spcPts val="0"/>
                        </a:spcBef>
                        <a:spcAft>
                          <a:spcPts val="0"/>
                        </a:spcAft>
                      </a:pPr>
                      <a:r>
                        <a:rPr lang="en-US" sz="1800" dirty="0">
                          <a:effectLst/>
                        </a:rPr>
                        <a:t>ABSORPTION</a:t>
                      </a:r>
                    </a:p>
                    <a:p>
                      <a:pPr marL="0" marR="0" algn="ctr">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33366" marR="33366" marT="0" marB="0"/>
                </a:tc>
                <a:tc>
                  <a:txBody>
                    <a:bodyPr/>
                    <a:lstStyle/>
                    <a:p>
                      <a:pPr marL="0" marR="0">
                        <a:lnSpc>
                          <a:spcPct val="115000"/>
                        </a:lnSpc>
                        <a:spcBef>
                          <a:spcPts val="0"/>
                        </a:spcBef>
                        <a:spcAft>
                          <a:spcPts val="0"/>
                        </a:spcAft>
                      </a:pPr>
                      <a:r>
                        <a:rPr lang="en-US" sz="1800" dirty="0">
                          <a:effectLst/>
                        </a:rPr>
                        <a:t>The process by which materials take in light and change it into heat.</a:t>
                      </a:r>
                      <a:endParaRPr lang="en-US" sz="1800" dirty="0">
                        <a:effectLst/>
                        <a:latin typeface="Calibri"/>
                        <a:ea typeface="Calibri"/>
                        <a:cs typeface="Times New Roman"/>
                      </a:endParaRPr>
                    </a:p>
                  </a:txBody>
                  <a:tcPr marL="33366" marR="33366" marT="0" marB="0"/>
                </a:tc>
                <a:tc>
                  <a:txBody>
                    <a:bodyPr/>
                    <a:lstStyle/>
                    <a:p>
                      <a:pPr marL="0" marR="0">
                        <a:lnSpc>
                          <a:spcPct val="115000"/>
                        </a:lnSpc>
                        <a:spcBef>
                          <a:spcPts val="0"/>
                        </a:spcBef>
                        <a:spcAft>
                          <a:spcPts val="0"/>
                        </a:spcAft>
                      </a:pPr>
                      <a:r>
                        <a:rPr lang="en-US" sz="700">
                          <a:effectLst/>
                        </a:rPr>
                        <a:t> </a:t>
                      </a:r>
                      <a:endParaRPr lang="en-US" sz="500">
                        <a:effectLst/>
                        <a:latin typeface="Calibri"/>
                        <a:ea typeface="Calibri"/>
                        <a:cs typeface="Times New Roman"/>
                      </a:endParaRPr>
                    </a:p>
                  </a:txBody>
                  <a:tcPr marL="33366" marR="33366" marT="0" marB="0"/>
                </a:tc>
                <a:tc>
                  <a:txBody>
                    <a:bodyPr/>
                    <a:lstStyle/>
                    <a:p>
                      <a:pPr marL="0" marR="0">
                        <a:lnSpc>
                          <a:spcPct val="115000"/>
                        </a:lnSpc>
                        <a:spcBef>
                          <a:spcPts val="0"/>
                        </a:spcBef>
                        <a:spcAft>
                          <a:spcPts val="0"/>
                        </a:spcAft>
                      </a:pPr>
                      <a:r>
                        <a:rPr lang="en-US" sz="700">
                          <a:effectLst/>
                        </a:rPr>
                        <a:t> </a:t>
                      </a:r>
                      <a:endParaRPr lang="en-US" sz="500">
                        <a:effectLst/>
                        <a:latin typeface="Calibri"/>
                        <a:ea typeface="Calibri"/>
                        <a:cs typeface="Times New Roman"/>
                      </a:endParaRPr>
                    </a:p>
                  </a:txBody>
                  <a:tcPr marL="33366" marR="33366" marT="0" marB="0"/>
                </a:tc>
              </a:tr>
              <a:tr h="1149394">
                <a:tc>
                  <a:txBody>
                    <a:bodyPr/>
                    <a:lstStyle/>
                    <a:p>
                      <a:pPr marL="0" marR="0" algn="ctr">
                        <a:lnSpc>
                          <a:spcPct val="115000"/>
                        </a:lnSpc>
                        <a:spcBef>
                          <a:spcPts val="0"/>
                        </a:spcBef>
                        <a:spcAft>
                          <a:spcPts val="0"/>
                        </a:spcAft>
                      </a:pPr>
                      <a:r>
                        <a:rPr lang="en-US" sz="1800" dirty="0">
                          <a:effectLst/>
                        </a:rPr>
                        <a:t>TRANSMITTED</a:t>
                      </a:r>
                      <a:endParaRPr lang="en-US" sz="1800" dirty="0">
                        <a:effectLst/>
                        <a:latin typeface="Calibri"/>
                        <a:ea typeface="Calibri"/>
                        <a:cs typeface="Times New Roman"/>
                      </a:endParaRPr>
                    </a:p>
                  </a:txBody>
                  <a:tcPr marL="33366" marR="33366" marT="0" marB="0"/>
                </a:tc>
                <a:tc>
                  <a:txBody>
                    <a:bodyPr/>
                    <a:lstStyle/>
                    <a:p>
                      <a:pPr marL="0" marR="0">
                        <a:lnSpc>
                          <a:spcPct val="115000"/>
                        </a:lnSpc>
                        <a:spcBef>
                          <a:spcPts val="0"/>
                        </a:spcBef>
                        <a:spcAft>
                          <a:spcPts val="0"/>
                        </a:spcAft>
                      </a:pPr>
                      <a:r>
                        <a:rPr lang="en-US" sz="700">
                          <a:effectLst/>
                        </a:rPr>
                        <a:t> </a:t>
                      </a:r>
                      <a:endParaRPr lang="en-US" sz="500">
                        <a:effectLst/>
                        <a:latin typeface="Calibri"/>
                        <a:ea typeface="Calibri"/>
                        <a:cs typeface="Times New Roman"/>
                      </a:endParaRPr>
                    </a:p>
                  </a:txBody>
                  <a:tcPr marL="33366" marR="33366" marT="0" marB="0"/>
                </a:tc>
                <a:tc>
                  <a:txBody>
                    <a:bodyPr/>
                    <a:lstStyle/>
                    <a:p>
                      <a:pPr marL="0" marR="0">
                        <a:lnSpc>
                          <a:spcPct val="115000"/>
                        </a:lnSpc>
                        <a:spcBef>
                          <a:spcPts val="0"/>
                        </a:spcBef>
                        <a:spcAft>
                          <a:spcPts val="0"/>
                        </a:spcAft>
                      </a:pPr>
                      <a:r>
                        <a:rPr lang="en-US" sz="700">
                          <a:effectLst/>
                        </a:rPr>
                        <a:t> </a:t>
                      </a:r>
                      <a:endParaRPr lang="en-US" sz="500">
                        <a:effectLst/>
                        <a:latin typeface="Calibri"/>
                        <a:ea typeface="Calibri"/>
                        <a:cs typeface="Times New Roman"/>
                      </a:endParaRPr>
                    </a:p>
                  </a:txBody>
                  <a:tcPr marL="33366" marR="33366" marT="0" marB="0"/>
                </a:tc>
                <a:tc>
                  <a:txBody>
                    <a:bodyPr/>
                    <a:lstStyle/>
                    <a:p>
                      <a:pPr marL="0" marR="0">
                        <a:lnSpc>
                          <a:spcPct val="115000"/>
                        </a:lnSpc>
                        <a:spcBef>
                          <a:spcPts val="0"/>
                        </a:spcBef>
                        <a:spcAft>
                          <a:spcPts val="0"/>
                        </a:spcAft>
                      </a:pPr>
                      <a:r>
                        <a:rPr lang="en-US" sz="700" dirty="0">
                          <a:effectLst/>
                        </a:rPr>
                        <a:t> </a:t>
                      </a:r>
                      <a:endParaRPr lang="en-US" sz="500" dirty="0">
                        <a:effectLst/>
                        <a:latin typeface="Calibri"/>
                        <a:ea typeface="Calibri"/>
                        <a:cs typeface="Times New Roman"/>
                      </a:endParaRPr>
                    </a:p>
                  </a:txBody>
                  <a:tcPr marL="33366" marR="33366" marT="0" marB="0"/>
                </a:tc>
              </a:tr>
            </a:tbl>
          </a:graphicData>
        </a:graphic>
      </p:graphicFrame>
      <p:pic>
        <p:nvPicPr>
          <p:cNvPr id="342055" name="Picture 2" descr="http://ts3.mm.bing.net/th?id=H.5061869199100058&amp;pid=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2429" y="503238"/>
            <a:ext cx="169635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512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1"/>
          <p:cNvSpPr>
            <a:spLocks noGrp="1"/>
          </p:cNvSpPr>
          <p:nvPr>
            <p:ph type="title"/>
          </p:nvPr>
        </p:nvSpPr>
        <p:spPr>
          <a:xfrm>
            <a:off x="533702" y="4267200"/>
            <a:ext cx="8610298" cy="1143000"/>
          </a:xfrm>
        </p:spPr>
        <p:txBody>
          <a:bodyPr>
            <a:normAutofit fontScale="90000"/>
          </a:bodyPr>
          <a:lstStyle/>
          <a:p>
            <a:r>
              <a:rPr lang="en-US" altLang="en-US" b="1" u="sng" dirty="0" smtClean="0">
                <a:solidFill>
                  <a:schemeClr val="tx2"/>
                </a:solidFill>
              </a:rPr>
              <a:t>What is Light?</a:t>
            </a:r>
            <a:br>
              <a:rPr lang="en-US" altLang="en-US" b="1" u="sng" dirty="0" smtClean="0">
                <a:solidFill>
                  <a:schemeClr val="tx2"/>
                </a:solidFill>
              </a:rPr>
            </a:br>
            <a:r>
              <a:rPr lang="en-US" altLang="en-US" dirty="0" smtClean="0"/>
              <a:t/>
            </a:r>
            <a:br>
              <a:rPr lang="en-US" altLang="en-US" dirty="0" smtClean="0"/>
            </a:br>
            <a:r>
              <a:rPr lang="en-US" altLang="en-US" b="1" u="sng" dirty="0" smtClean="0">
                <a:solidFill>
                  <a:srgbClr val="FF0000"/>
                </a:solidFill>
              </a:rPr>
              <a:t>Light</a:t>
            </a:r>
            <a:r>
              <a:rPr lang="en-US" altLang="en-US" b="1" dirty="0" smtClean="0">
                <a:solidFill>
                  <a:srgbClr val="FF0000"/>
                </a:solidFill>
              </a:rPr>
              <a:t> is a type of energy that travels as an electromagnetic wave.</a:t>
            </a:r>
            <a:r>
              <a:rPr lang="en-US" altLang="en-US" dirty="0" smtClean="0">
                <a:solidFill>
                  <a:srgbClr val="0070C0"/>
                </a:solidFill>
              </a:rPr>
              <a:t/>
            </a:r>
            <a:br>
              <a:rPr lang="en-US" altLang="en-US" dirty="0" smtClean="0">
                <a:solidFill>
                  <a:srgbClr val="0070C0"/>
                </a:solidFill>
              </a:rPr>
            </a:br>
            <a:r>
              <a:rPr lang="en-US" altLang="en-US" dirty="0" smtClean="0"/>
              <a:t/>
            </a:r>
            <a:br>
              <a:rPr lang="en-US" altLang="en-US" dirty="0" smtClean="0"/>
            </a:b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4" name="TextBox 3"/>
          <p:cNvSpPr txBox="1"/>
          <p:nvPr/>
        </p:nvSpPr>
        <p:spPr>
          <a:xfrm>
            <a:off x="5334009" y="3232150"/>
            <a:ext cx="2819703" cy="1384300"/>
          </a:xfrm>
          <a:prstGeom prst="rect">
            <a:avLst/>
          </a:prstGeom>
          <a:noFill/>
          <a:ln>
            <a:solidFill>
              <a:schemeClr val="accent1"/>
            </a:solidFill>
          </a:ln>
          <a:effectLst>
            <a:outerShdw blurRad="50800" dist="38100" dir="5400000" algn="t" rotWithShape="0">
              <a:prstClr val="black">
                <a:alpha val="40000"/>
              </a:prstClr>
            </a:outerShdw>
          </a:effectLst>
        </p:spPr>
        <p:txBody>
          <a:bodyPr>
            <a:spAutoFit/>
          </a:bodyPr>
          <a:lstStyle/>
          <a:p>
            <a:pPr>
              <a:defRPr/>
            </a:pPr>
            <a:r>
              <a:rPr lang="en-US" sz="2800" dirty="0">
                <a:solidFill>
                  <a:prstClr val="black"/>
                </a:solidFill>
                <a:latin typeface="Arial" charset="0"/>
                <a:ea typeface="MS PGothic" pitchFamily="34" charset="-128"/>
              </a:rPr>
              <a:t>Can travel through empty space or matter</a:t>
            </a:r>
          </a:p>
        </p:txBody>
      </p:sp>
      <p:sp>
        <p:nvSpPr>
          <p:cNvPr id="5" name="TextBox 4"/>
          <p:cNvSpPr txBox="1"/>
          <p:nvPr/>
        </p:nvSpPr>
        <p:spPr>
          <a:xfrm>
            <a:off x="533727" y="3232150"/>
            <a:ext cx="3504595" cy="1384300"/>
          </a:xfrm>
          <a:prstGeom prst="rect">
            <a:avLst/>
          </a:prstGeom>
          <a:noFill/>
          <a:ln>
            <a:solidFill>
              <a:schemeClr val="accent1"/>
            </a:solidFill>
          </a:ln>
          <a:effectLst>
            <a:outerShdw blurRad="50800" dist="38100" dir="5400000" algn="t" rotWithShape="0">
              <a:prstClr val="black">
                <a:alpha val="40000"/>
              </a:prstClr>
            </a:outerShdw>
          </a:effectLst>
        </p:spPr>
        <p:txBody>
          <a:bodyPr>
            <a:spAutoFit/>
          </a:bodyPr>
          <a:lstStyle/>
          <a:p>
            <a:pPr algn="ctr">
              <a:defRPr/>
            </a:pPr>
            <a:r>
              <a:rPr lang="en-US" sz="2800" dirty="0">
                <a:solidFill>
                  <a:prstClr val="black"/>
                </a:solidFill>
                <a:latin typeface="Arial" charset="0"/>
                <a:ea typeface="MS PGothic" pitchFamily="34" charset="-128"/>
              </a:rPr>
              <a:t>Consists of changing electric &amp; magnetic fields</a:t>
            </a:r>
          </a:p>
        </p:txBody>
      </p:sp>
      <p:cxnSp>
        <p:nvCxnSpPr>
          <p:cNvPr id="7" name="Straight Connector 6"/>
          <p:cNvCxnSpPr/>
          <p:nvPr/>
        </p:nvCxnSpPr>
        <p:spPr>
          <a:xfrm flipH="1">
            <a:off x="3048001" y="2774950"/>
            <a:ext cx="609298"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81299" y="2698750"/>
            <a:ext cx="1295702" cy="533400"/>
          </a:xfrm>
          <a:prstGeom prst="line">
            <a:avLst/>
          </a:prstGeom>
        </p:spPr>
        <p:style>
          <a:lnRef idx="1">
            <a:schemeClr val="accent1"/>
          </a:lnRef>
          <a:fillRef idx="0">
            <a:schemeClr val="accent1"/>
          </a:fillRef>
          <a:effectRef idx="0">
            <a:schemeClr val="accent1"/>
          </a:effectRef>
          <a:fontRef idx="minor">
            <a:schemeClr val="tx1"/>
          </a:fontRef>
        </p:style>
      </p:cxnSp>
      <p:pic>
        <p:nvPicPr>
          <p:cNvPr id="279559" name="Picture 9" descr="http://ts2.mm.bing.net/th?id=HN.608012510103932341&amp;pid=15.1&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82" y="4749849"/>
            <a:ext cx="3814536"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6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6108" y="4749800"/>
            <a:ext cx="563789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1279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42" name="Picture 4" descr="http://okfirst.mesonet.org/train/meteorology/graphics/RadiationFat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
            <a:ext cx="9144000" cy="720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3058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6" name="Picture 2" descr="http://1.bp.blogspot.com/-pl1RJpFNNgY/TnVqquL8N7I/AAAAAAAAAJk/GEjL7SvKb3I/s1600/light_behavior_53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346" y="82550"/>
            <a:ext cx="818394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8433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Title 1"/>
          <p:cNvSpPr>
            <a:spLocks noGrp="1"/>
          </p:cNvSpPr>
          <p:nvPr>
            <p:ph type="title"/>
          </p:nvPr>
        </p:nvSpPr>
        <p:spPr>
          <a:xfrm>
            <a:off x="598714" y="0"/>
            <a:ext cx="8230810" cy="1143000"/>
          </a:xfrm>
        </p:spPr>
        <p:txBody>
          <a:bodyPr/>
          <a:lstStyle/>
          <a:p>
            <a:r>
              <a:rPr lang="en-US" altLang="en-US" dirty="0" smtClean="0"/>
              <a:t>Journal Work</a:t>
            </a:r>
          </a:p>
        </p:txBody>
      </p:sp>
      <p:sp>
        <p:nvSpPr>
          <p:cNvPr id="3" name="Content Placeholder 2"/>
          <p:cNvSpPr>
            <a:spLocks noGrp="1"/>
          </p:cNvSpPr>
          <p:nvPr>
            <p:ph idx="1"/>
          </p:nvPr>
        </p:nvSpPr>
        <p:spPr>
          <a:xfrm>
            <a:off x="456605" y="990600"/>
            <a:ext cx="8230810" cy="5691188"/>
          </a:xfrm>
        </p:spPr>
        <p:txBody>
          <a:bodyPr>
            <a:normAutofit fontScale="85000" lnSpcReduction="20000"/>
          </a:bodyPr>
          <a:lstStyle/>
          <a:p>
            <a:pPr marL="0" indent="0">
              <a:buFont typeface="Arial" pitchFamily="34" charset="0"/>
              <a:buNone/>
              <a:defRPr/>
            </a:pPr>
            <a:r>
              <a:rPr lang="en-US" dirty="0" smtClean="0">
                <a:latin typeface="Aparajita" panose="020B0604020202020204" pitchFamily="34" charset="0"/>
                <a:cs typeface="Aparajita" panose="020B0604020202020204" pitchFamily="34" charset="0"/>
              </a:rPr>
              <a:t>Head your paper like this:</a:t>
            </a:r>
          </a:p>
          <a:p>
            <a:pPr marL="0" indent="0" algn="ctr">
              <a:buFont typeface="Arial" pitchFamily="34" charset="0"/>
              <a:buNone/>
              <a:defRPr/>
            </a:pPr>
            <a:endParaRPr lang="en-US" u="sng" dirty="0" smtClean="0">
              <a:latin typeface="Aparajita" panose="020B0604020202020204" pitchFamily="34" charset="0"/>
              <a:cs typeface="Aparajita" panose="020B0604020202020204" pitchFamily="34" charset="0"/>
            </a:endParaRPr>
          </a:p>
          <a:p>
            <a:pPr marL="0" indent="0" algn="ctr">
              <a:buFont typeface="Arial" pitchFamily="34" charset="0"/>
              <a:buNone/>
              <a:defRPr/>
            </a:pPr>
            <a:r>
              <a:rPr lang="en-US" u="sng" dirty="0" smtClean="0">
                <a:latin typeface="Aparajita" panose="020B0604020202020204" pitchFamily="34" charset="0"/>
                <a:cs typeface="Aparajita" panose="020B0604020202020204" pitchFamily="34" charset="0"/>
              </a:rPr>
              <a:t>Reflection vs. Scattering</a:t>
            </a:r>
          </a:p>
          <a:p>
            <a:pPr marL="0" indent="0">
              <a:buFont typeface="Arial" pitchFamily="34" charset="0"/>
              <a:buNone/>
              <a:defRPr/>
            </a:pPr>
            <a:r>
              <a:rPr lang="en-US" dirty="0">
                <a:latin typeface="Aparajita" panose="020B0604020202020204" pitchFamily="34" charset="0"/>
                <a:cs typeface="Aparajita" panose="020B0604020202020204" pitchFamily="34" charset="0"/>
              </a:rPr>
              <a:t>	</a:t>
            </a:r>
            <a:endParaRPr lang="en-US" dirty="0" smtClean="0">
              <a:latin typeface="Aparajita" panose="020B0604020202020204" pitchFamily="34" charset="0"/>
              <a:cs typeface="Aparajita" panose="020B0604020202020204" pitchFamily="34" charset="0"/>
            </a:endParaRPr>
          </a:p>
          <a:p>
            <a:pPr marL="0" indent="0">
              <a:buFont typeface="Arial" pitchFamily="34" charset="0"/>
              <a:buNone/>
              <a:defRPr/>
            </a:pPr>
            <a:r>
              <a:rPr lang="en-US" dirty="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In the video I noticed…… </a:t>
            </a:r>
          </a:p>
          <a:p>
            <a:pPr marL="0" indent="0">
              <a:buFont typeface="Arial" pitchFamily="34" charset="0"/>
              <a:buNone/>
              <a:defRPr/>
            </a:pPr>
            <a:r>
              <a:rPr lang="en-US" dirty="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During reflection, light waves…..</a:t>
            </a:r>
          </a:p>
          <a:p>
            <a:pPr marL="0" indent="0">
              <a:buFont typeface="Arial" pitchFamily="34" charset="0"/>
              <a:buNone/>
              <a:defRPr/>
            </a:pPr>
            <a:r>
              <a:rPr lang="en-US" dirty="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When light scatters…	</a:t>
            </a:r>
          </a:p>
          <a:p>
            <a:pPr marL="0" indent="0">
              <a:buFont typeface="Arial" pitchFamily="34" charset="0"/>
              <a:buNone/>
              <a:defRPr/>
            </a:pPr>
            <a:r>
              <a:rPr lang="en-US" dirty="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I observed……</a:t>
            </a:r>
            <a:r>
              <a:rPr lang="en-US" dirty="0">
                <a:latin typeface="Aparajita" panose="020B0604020202020204" pitchFamily="34" charset="0"/>
                <a:cs typeface="Aparajita" panose="020B0604020202020204" pitchFamily="34" charset="0"/>
              </a:rPr>
              <a:t>	</a:t>
            </a:r>
            <a:endParaRPr lang="en-US" dirty="0" smtClean="0">
              <a:latin typeface="Aparajita" panose="020B0604020202020204" pitchFamily="34" charset="0"/>
              <a:cs typeface="Aparajita" panose="020B0604020202020204" pitchFamily="34" charset="0"/>
            </a:endParaRPr>
          </a:p>
          <a:p>
            <a:pPr marL="0" indent="0">
              <a:buFont typeface="Arial" pitchFamily="34" charset="0"/>
              <a:buNone/>
              <a:defRPr/>
            </a:pPr>
            <a:endParaRPr lang="en-US" dirty="0" smtClean="0">
              <a:latin typeface="Aparajita" panose="020B0604020202020204" pitchFamily="34" charset="0"/>
              <a:cs typeface="Aparajita" panose="020B0604020202020204" pitchFamily="34" charset="0"/>
            </a:endParaRPr>
          </a:p>
          <a:p>
            <a:pPr marL="0" indent="0">
              <a:buFont typeface="Arial" pitchFamily="34" charset="0"/>
              <a:buNone/>
              <a:defRPr/>
            </a:pPr>
            <a:endParaRPr lang="en-US" dirty="0" smtClean="0">
              <a:latin typeface="Aparajita" panose="020B0604020202020204" pitchFamily="34" charset="0"/>
              <a:cs typeface="Aparajita" panose="020B0604020202020204" pitchFamily="34" charset="0"/>
            </a:endParaRPr>
          </a:p>
          <a:p>
            <a:pPr marL="0" indent="0">
              <a:buFont typeface="Arial" pitchFamily="34" charset="0"/>
              <a:buNone/>
              <a:defRPr/>
            </a:pPr>
            <a:r>
              <a:rPr lang="en-US" sz="3800" dirty="0" smtClean="0">
                <a:latin typeface="Aparajita" panose="020B0604020202020204" pitchFamily="34" charset="0"/>
                <a:cs typeface="Aparajita" panose="020B0604020202020204" pitchFamily="34" charset="0"/>
              </a:rPr>
              <a:t>We will watch a short 5 minute video clip on the difference between reflection and scattering.  Following the video clip,  you will reflect on these differences using complete sentences in your journal.  We will spend </a:t>
            </a:r>
            <a:r>
              <a:rPr lang="en-US" sz="3800" b="1" dirty="0" smtClean="0">
                <a:latin typeface="Aparajita" panose="020B0604020202020204" pitchFamily="34" charset="0"/>
                <a:cs typeface="Aparajita" panose="020B0604020202020204" pitchFamily="34" charset="0"/>
              </a:rPr>
              <a:t>7 minutes </a:t>
            </a:r>
            <a:r>
              <a:rPr lang="en-US" sz="3800" dirty="0" smtClean="0">
                <a:latin typeface="Aparajita" panose="020B0604020202020204" pitchFamily="34" charset="0"/>
                <a:cs typeface="Aparajita" panose="020B0604020202020204" pitchFamily="34" charset="0"/>
              </a:rPr>
              <a:t>writing our reflections</a:t>
            </a:r>
            <a:endParaRPr lang="en-US" sz="3800" dirty="0">
              <a:latin typeface="Aparajita" panose="020B0604020202020204" pitchFamily="34" charset="0"/>
              <a:cs typeface="Aparajita" panose="020B0604020202020204" pitchFamily="34" charset="0"/>
              <a:hlinkClick r:id="rId3"/>
            </a:endParaRPr>
          </a:p>
          <a:p>
            <a:pPr>
              <a:defRPr/>
            </a:pPr>
            <a:endParaRPr lang="en-US" dirty="0" smtClean="0">
              <a:hlinkClick r:id="rId3"/>
            </a:endParaRPr>
          </a:p>
          <a:p>
            <a:pPr>
              <a:defRPr/>
            </a:pPr>
            <a:endParaRPr lang="en-US" dirty="0"/>
          </a:p>
        </p:txBody>
      </p:sp>
      <p:sp>
        <p:nvSpPr>
          <p:cNvPr id="4" name="Rectangle 3"/>
          <p:cNvSpPr/>
          <p:nvPr/>
        </p:nvSpPr>
        <p:spPr>
          <a:xfrm>
            <a:off x="751427" y="1371600"/>
            <a:ext cx="8078107" cy="266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5613">
              <a:defRPr/>
            </a:pPr>
            <a:endParaRPr lang="en-US">
              <a:solidFill>
                <a:prstClr val="white"/>
              </a:solidFill>
            </a:endParaRPr>
          </a:p>
        </p:txBody>
      </p:sp>
      <p:sp>
        <p:nvSpPr>
          <p:cNvPr id="345093" name="Rectangle 4"/>
          <p:cNvSpPr>
            <a:spLocks noChangeArrowheads="1"/>
          </p:cNvSpPr>
          <p:nvPr/>
        </p:nvSpPr>
        <p:spPr bwMode="auto">
          <a:xfrm>
            <a:off x="246441" y="6313488"/>
            <a:ext cx="859215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z="1800" smtClean="0">
                <a:solidFill>
                  <a:prstClr val="black"/>
                </a:solidFill>
                <a:latin typeface="Arial" pitchFamily="34" charset="0"/>
                <a:ea typeface="MS PGothic" pitchFamily="34" charset="-128"/>
                <a:hlinkClick r:id="rId3"/>
              </a:rPr>
              <a:t>http://www.teachersdomain.org/asset/lsps07_vid_lightreflect/</a:t>
            </a:r>
            <a:endParaRPr lang="en-US" altLang="en-US" sz="1800" smtClean="0">
              <a:solidFill>
                <a:prstClr val="black"/>
              </a:solidFill>
              <a:latin typeface="Arial" pitchFamily="34" charset="0"/>
              <a:ea typeface="MS PGothic" pitchFamily="34" charset="-128"/>
            </a:endParaRPr>
          </a:p>
        </p:txBody>
      </p:sp>
      <p:sp>
        <p:nvSpPr>
          <p:cNvPr id="6" name="Oval 5"/>
          <p:cNvSpPr/>
          <p:nvPr/>
        </p:nvSpPr>
        <p:spPr>
          <a:xfrm>
            <a:off x="837620" y="2133600"/>
            <a:ext cx="305405"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5613">
              <a:defRPr/>
            </a:pPr>
            <a:endParaRPr lang="en-US">
              <a:solidFill>
                <a:prstClr val="white"/>
              </a:solidFill>
            </a:endParaRPr>
          </a:p>
        </p:txBody>
      </p:sp>
      <p:sp>
        <p:nvSpPr>
          <p:cNvPr id="7" name="Right Brace 6"/>
          <p:cNvSpPr/>
          <p:nvPr/>
        </p:nvSpPr>
        <p:spPr>
          <a:xfrm>
            <a:off x="4789714" y="2317799"/>
            <a:ext cx="381000" cy="1590675"/>
          </a:xfrm>
          <a:prstGeom prst="righ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defTabSz="455613">
              <a:defRPr/>
            </a:pPr>
            <a:endParaRPr lang="en-US">
              <a:solidFill>
                <a:prstClr val="black"/>
              </a:solidFill>
            </a:endParaRPr>
          </a:p>
        </p:txBody>
      </p:sp>
      <p:sp>
        <p:nvSpPr>
          <p:cNvPr id="345096" name="TextBox 7"/>
          <p:cNvSpPr txBox="1">
            <a:spLocks noChangeArrowheads="1"/>
          </p:cNvSpPr>
          <p:nvPr/>
        </p:nvSpPr>
        <p:spPr bwMode="auto">
          <a:xfrm>
            <a:off x="5344608" y="2514649"/>
            <a:ext cx="159959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z="1800" smtClean="0">
                <a:solidFill>
                  <a:srgbClr val="1F497D"/>
                </a:solidFill>
                <a:latin typeface="Arial" pitchFamily="34" charset="0"/>
                <a:ea typeface="MS PGothic" pitchFamily="34" charset="-128"/>
              </a:rPr>
              <a:t>examples of how sentence may begin…</a:t>
            </a:r>
          </a:p>
        </p:txBody>
      </p:sp>
    </p:spTree>
    <p:extLst>
      <p:ext uri="{BB962C8B-B14F-4D97-AF65-F5344CB8AC3E}">
        <p14:creationId xmlns:p14="http://schemas.microsoft.com/office/powerpoint/2010/main" val="25602468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358402" name="Content Placeholder 2"/>
          <p:cNvSpPr>
            <a:spLocks noGrp="1"/>
          </p:cNvSpPr>
          <p:nvPr>
            <p:ph idx="1"/>
          </p:nvPr>
        </p:nvSpPr>
        <p:spPr>
          <a:xfrm>
            <a:off x="65016" y="1265237"/>
            <a:ext cx="9078988" cy="4525963"/>
          </a:xfrm>
        </p:spPr>
        <p:txBody>
          <a:bodyPr>
            <a:normAutofit fontScale="92500"/>
          </a:bodyPr>
          <a:lstStyle/>
          <a:p>
            <a:pPr marL="0" indent="0">
              <a:buFont typeface="Arial" pitchFamily="34" charset="0"/>
              <a:buNone/>
            </a:pPr>
            <a:r>
              <a:rPr lang="en-US" altLang="en-US" sz="9600" dirty="0" smtClean="0">
                <a:solidFill>
                  <a:srgbClr val="002060"/>
                </a:solidFill>
                <a:latin typeface="Aharoni" pitchFamily="2" charset="-79"/>
                <a:cs typeface="Aharoni" pitchFamily="2" charset="-79"/>
              </a:rPr>
              <a:t>How does the sun send its energy to earth?</a:t>
            </a:r>
          </a:p>
          <a:p>
            <a:pPr marL="0" indent="0">
              <a:buFont typeface="Arial" pitchFamily="34" charset="0"/>
              <a:buNone/>
            </a:pPr>
            <a:endParaRPr lang="en-US" altLang="en-US" sz="8800" dirty="0" smtClean="0">
              <a:solidFill>
                <a:srgbClr val="002060"/>
              </a:solidFill>
              <a:latin typeface="Aharoni" pitchFamily="2" charset="-79"/>
              <a:cs typeface="Aharoni" pitchFamily="2" charset="-79"/>
            </a:endParaRPr>
          </a:p>
        </p:txBody>
      </p:sp>
    </p:spTree>
    <p:extLst>
      <p:ext uri="{BB962C8B-B14F-4D97-AF65-F5344CB8AC3E}">
        <p14:creationId xmlns:p14="http://schemas.microsoft.com/office/powerpoint/2010/main" val="41816514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TextBox 5"/>
          <p:cNvSpPr txBox="1">
            <a:spLocks noChangeArrowheads="1"/>
          </p:cNvSpPr>
          <p:nvPr/>
        </p:nvSpPr>
        <p:spPr bwMode="auto">
          <a:xfrm>
            <a:off x="5867703" y="4343400"/>
            <a:ext cx="243870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5613" eaLnBrk="1" hangingPunct="1">
              <a:spcBef>
                <a:spcPct val="0"/>
              </a:spcBef>
              <a:buFontTx/>
              <a:buNone/>
            </a:pPr>
            <a:r>
              <a:rPr lang="en-US" altLang="en-US" sz="2400" smtClean="0">
                <a:solidFill>
                  <a:prstClr val="black"/>
                </a:solidFill>
                <a:latin typeface="Arial" pitchFamily="34" charset="0"/>
              </a:rPr>
              <a:t>How many words can you make from the root</a:t>
            </a:r>
          </a:p>
          <a:p>
            <a:pPr defTabSz="455613" eaLnBrk="1" hangingPunct="1">
              <a:spcBef>
                <a:spcPct val="0"/>
              </a:spcBef>
              <a:buFontTx/>
              <a:buNone/>
            </a:pPr>
            <a:r>
              <a:rPr lang="en-US" altLang="en-US" sz="2400" smtClean="0">
                <a:solidFill>
                  <a:prstClr val="black"/>
                </a:solidFill>
                <a:latin typeface="Arial" pitchFamily="34" charset="0"/>
              </a:rPr>
              <a:t>word light?       </a:t>
            </a:r>
          </a:p>
        </p:txBody>
      </p:sp>
      <p:sp>
        <p:nvSpPr>
          <p:cNvPr id="8" name="Rectangle 7"/>
          <p:cNvSpPr/>
          <p:nvPr/>
        </p:nvSpPr>
        <p:spPr>
          <a:xfrm>
            <a:off x="5639405" y="4114849"/>
            <a:ext cx="2837846" cy="2232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5613">
              <a:defRPr/>
            </a:pPr>
            <a:endParaRPr lang="en-US">
              <a:solidFill>
                <a:prstClr val="white"/>
              </a:solidFill>
            </a:endParaRPr>
          </a:p>
        </p:txBody>
      </p:sp>
      <p:pic>
        <p:nvPicPr>
          <p:cNvPr id="347140" name="Picture 2" descr="http://d1.yimg.com/sr/img/4/436e3279-7ff5-3802-8bf2-cac96bd681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298" y="838200"/>
            <a:ext cx="4600726" cy="568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34025" y="762050"/>
            <a:ext cx="3420599" cy="1323439"/>
          </a:xfrm>
          <a:prstGeom prst="rect">
            <a:avLst/>
          </a:prstGeom>
          <a:noFill/>
        </p:spPr>
        <p:txBody>
          <a:bodyPr>
            <a:spAutoFit/>
            <a:scene3d>
              <a:camera prst="orthographicFront"/>
              <a:lightRig rig="threePt" dir="t"/>
            </a:scene3d>
            <a:sp3d contourW="12700">
              <a:contourClr>
                <a:srgbClr val="FFFF00"/>
              </a:contourClr>
            </a:sp3d>
          </a:bodyPr>
          <a:lstStyle/>
          <a:p>
            <a:pPr algn="ctr" defTabSz="455613">
              <a:defRPr/>
            </a:pPr>
            <a:r>
              <a:rPr lang="en-US" sz="8000" b="1" dirty="0">
                <a:ln w="10541" cmpd="sng">
                  <a:solidFill>
                    <a:srgbClr val="FFFF00"/>
                  </a:solidFill>
                  <a:prstDash val="solid"/>
                </a:ln>
                <a:gradFill>
                  <a:gsLst>
                    <a:gs pos="0">
                      <a:srgbClr val="FFF200"/>
                    </a:gs>
                    <a:gs pos="45000">
                      <a:srgbClr val="FF7A00"/>
                    </a:gs>
                    <a:gs pos="70000">
                      <a:srgbClr val="FF0300"/>
                    </a:gs>
                    <a:gs pos="100000">
                      <a:srgbClr val="4D0808"/>
                    </a:gs>
                  </a:gsLst>
                  <a:lin ang="5400000" scaled="0"/>
                </a:gradFill>
                <a:effectLst>
                  <a:outerShdw blurRad="50800" dist="38100" dir="2700000" algn="tl" rotWithShape="0">
                    <a:prstClr val="black">
                      <a:alpha val="40000"/>
                    </a:prstClr>
                  </a:outerShdw>
                </a:effectLst>
                <a:latin typeface="Arial" pitchFamily="34" charset="0"/>
                <a:ea typeface="MS PGothic" pitchFamily="34" charset="-128"/>
              </a:rPr>
              <a:t>LIGHT</a:t>
            </a:r>
          </a:p>
        </p:txBody>
      </p:sp>
      <p:sp>
        <p:nvSpPr>
          <p:cNvPr id="6" name="TextBox 5"/>
          <p:cNvSpPr txBox="1"/>
          <p:nvPr/>
        </p:nvSpPr>
        <p:spPr>
          <a:xfrm rot="10800000" flipH="1" flipV="1">
            <a:off x="6" y="2"/>
            <a:ext cx="5606469" cy="1015663"/>
          </a:xfrm>
          <a:prstGeom prst="rect">
            <a:avLst/>
          </a:prstGeom>
          <a:noFill/>
        </p:spPr>
        <p:txBody>
          <a:bodyPr wrap="square" rtlCol="0">
            <a:spAutoFit/>
          </a:bodyPr>
          <a:lstStyle/>
          <a:p>
            <a:r>
              <a:rPr lang="en-US" sz="6000" dirty="0" smtClean="0">
                <a:solidFill>
                  <a:prstClr val="black"/>
                </a:solidFill>
                <a:latin typeface="MV Boli" panose="02000500030200090000" pitchFamily="2" charset="0"/>
                <a:cs typeface="MV Boli" panose="02000500030200090000" pitchFamily="2" charset="0"/>
              </a:rPr>
              <a:t>Journal Work</a:t>
            </a:r>
            <a:endParaRPr lang="en-US" sz="6000" dirty="0">
              <a:solidFill>
                <a:prstClr val="black"/>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7416876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42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95" y="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40612" y="2970213"/>
            <a:ext cx="5943297"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5613">
              <a:defRPr/>
            </a:pPr>
            <a:endParaRPr lang="en-US">
              <a:solidFill>
                <a:prstClr val="white"/>
              </a:solidFill>
            </a:endParaRPr>
          </a:p>
        </p:txBody>
      </p:sp>
      <p:sp>
        <p:nvSpPr>
          <p:cNvPr id="359428" name="Rectangle 3"/>
          <p:cNvSpPr>
            <a:spLocks noChangeArrowheads="1"/>
          </p:cNvSpPr>
          <p:nvPr/>
        </p:nvSpPr>
        <p:spPr bwMode="auto">
          <a:xfrm>
            <a:off x="120952" y="2970262"/>
            <a:ext cx="8763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z="2000" smtClean="0">
                <a:solidFill>
                  <a:prstClr val="black"/>
                </a:solidFill>
                <a:latin typeface="Arial" pitchFamily="34" charset="0"/>
                <a:ea typeface="MS PGothic" pitchFamily="34" charset="-128"/>
              </a:rPr>
              <a:t>Light waves aren’t the only kind of electromagnetic waves. In fact, there is an entire spectrum of electromagnetic waves, as shown. </a:t>
            </a:r>
          </a:p>
          <a:p>
            <a:pPr defTabSz="455613" eaLnBrk="1" hangingPunct="1">
              <a:spcBef>
                <a:spcPct val="0"/>
              </a:spcBef>
              <a:buFontTx/>
              <a:buNone/>
            </a:pPr>
            <a:endParaRPr lang="en-US" altLang="en-US" sz="800" smtClean="0">
              <a:solidFill>
                <a:prstClr val="black"/>
              </a:solidFill>
              <a:latin typeface="Arial" pitchFamily="34" charset="0"/>
              <a:ea typeface="MS PGothic" pitchFamily="34" charset="-128"/>
            </a:endParaRPr>
          </a:p>
          <a:p>
            <a:pPr defTabSz="455613" eaLnBrk="1" hangingPunct="1">
              <a:spcBef>
                <a:spcPct val="0"/>
              </a:spcBef>
              <a:buFontTx/>
              <a:buNone/>
            </a:pPr>
            <a:r>
              <a:rPr lang="en-US" altLang="en-US" sz="2000" smtClean="0">
                <a:solidFill>
                  <a:prstClr val="black"/>
                </a:solidFill>
                <a:latin typeface="Arial" pitchFamily="34" charset="0"/>
                <a:ea typeface="MS PGothic" pitchFamily="34" charset="-128"/>
              </a:rPr>
              <a:t>The </a:t>
            </a:r>
            <a:r>
              <a:rPr lang="en-US" altLang="en-US" sz="2000" b="1" smtClean="0">
                <a:solidFill>
                  <a:prstClr val="black"/>
                </a:solidFill>
                <a:latin typeface="Arial" pitchFamily="34" charset="0"/>
                <a:ea typeface="MS PGothic" pitchFamily="34" charset="-128"/>
              </a:rPr>
              <a:t>electromagnetic spectrum </a:t>
            </a:r>
            <a:r>
              <a:rPr lang="en-US" altLang="en-US" sz="2000" smtClean="0">
                <a:solidFill>
                  <a:prstClr val="black"/>
                </a:solidFill>
                <a:latin typeface="Arial" pitchFamily="34" charset="0"/>
                <a:ea typeface="MS PGothic" pitchFamily="34" charset="-128"/>
              </a:rPr>
              <a:t>is the complete range of electromagnetic wave frequencies and wavelengths.</a:t>
            </a:r>
          </a:p>
          <a:p>
            <a:pPr defTabSz="455613" eaLnBrk="1" hangingPunct="1">
              <a:spcBef>
                <a:spcPct val="0"/>
              </a:spcBef>
              <a:buFontTx/>
              <a:buNone/>
            </a:pPr>
            <a:endParaRPr lang="en-US" altLang="en-US" sz="800" smtClean="0">
              <a:solidFill>
                <a:prstClr val="black"/>
              </a:solidFill>
              <a:latin typeface="Arial" pitchFamily="34" charset="0"/>
              <a:ea typeface="MS PGothic" pitchFamily="34" charset="-128"/>
            </a:endParaRPr>
          </a:p>
          <a:p>
            <a:pPr defTabSz="455613" eaLnBrk="1" hangingPunct="1">
              <a:spcBef>
                <a:spcPct val="0"/>
              </a:spcBef>
              <a:buFontTx/>
              <a:buNone/>
            </a:pPr>
            <a:r>
              <a:rPr lang="en-US" altLang="en-US" sz="2000" smtClean="0">
                <a:solidFill>
                  <a:prstClr val="black"/>
                </a:solidFill>
                <a:latin typeface="Arial" pitchFamily="34" charset="0"/>
                <a:ea typeface="MS PGothic" pitchFamily="34" charset="-128"/>
              </a:rPr>
              <a:t>At one end of the spectrum the waves have </a:t>
            </a:r>
            <a:r>
              <a:rPr lang="en-US" altLang="en-US" sz="2000" b="1" smtClean="0">
                <a:solidFill>
                  <a:prstClr val="black"/>
                </a:solidFill>
                <a:latin typeface="Arial" pitchFamily="34" charset="0"/>
                <a:ea typeface="MS PGothic" pitchFamily="34" charset="-128"/>
              </a:rPr>
              <a:t>low frequency, long wavelength, and low energy. </a:t>
            </a:r>
          </a:p>
          <a:p>
            <a:pPr defTabSz="455613" eaLnBrk="1" hangingPunct="1">
              <a:spcBef>
                <a:spcPct val="0"/>
              </a:spcBef>
              <a:buFontTx/>
              <a:buNone/>
            </a:pPr>
            <a:endParaRPr lang="en-US" altLang="en-US" sz="800" b="1" smtClean="0">
              <a:solidFill>
                <a:prstClr val="black"/>
              </a:solidFill>
              <a:latin typeface="Arial" pitchFamily="34" charset="0"/>
              <a:ea typeface="MS PGothic" pitchFamily="34" charset="-128"/>
            </a:endParaRPr>
          </a:p>
          <a:p>
            <a:pPr defTabSz="455613" eaLnBrk="1" hangingPunct="1">
              <a:spcBef>
                <a:spcPct val="0"/>
              </a:spcBef>
              <a:buFontTx/>
              <a:buNone/>
            </a:pPr>
            <a:r>
              <a:rPr lang="en-US" altLang="en-US" sz="2000" smtClean="0">
                <a:solidFill>
                  <a:prstClr val="black"/>
                </a:solidFill>
                <a:latin typeface="Arial" pitchFamily="34" charset="0"/>
                <a:ea typeface="MS PGothic" pitchFamily="34" charset="-128"/>
              </a:rPr>
              <a:t>At the other end of the spectrum the waves have </a:t>
            </a:r>
            <a:r>
              <a:rPr lang="en-US" altLang="en-US" sz="2000" b="1" smtClean="0">
                <a:solidFill>
                  <a:prstClr val="black"/>
                </a:solidFill>
                <a:latin typeface="Arial" pitchFamily="34" charset="0"/>
                <a:ea typeface="MS PGothic" pitchFamily="34" charset="-128"/>
              </a:rPr>
              <a:t>high frequency, short wavelength, and high energy</a:t>
            </a:r>
            <a:r>
              <a:rPr lang="en-US" altLang="en-US" sz="2000" smtClean="0">
                <a:solidFill>
                  <a:prstClr val="black"/>
                </a:solidFill>
                <a:latin typeface="Arial" pitchFamily="34" charset="0"/>
                <a:ea typeface="MS PGothic" pitchFamily="34" charset="-128"/>
              </a:rPr>
              <a:t>. </a:t>
            </a:r>
          </a:p>
          <a:p>
            <a:pPr defTabSz="455613" eaLnBrk="1" hangingPunct="1">
              <a:spcBef>
                <a:spcPct val="0"/>
              </a:spcBef>
              <a:buFontTx/>
              <a:buNone/>
            </a:pPr>
            <a:endParaRPr lang="en-US" altLang="en-US" sz="800" smtClean="0">
              <a:solidFill>
                <a:prstClr val="black"/>
              </a:solidFill>
              <a:latin typeface="Arial" pitchFamily="34" charset="0"/>
              <a:ea typeface="MS PGothic" pitchFamily="34" charset="-128"/>
            </a:endParaRPr>
          </a:p>
          <a:p>
            <a:pPr defTabSz="455613" eaLnBrk="1" hangingPunct="1">
              <a:spcBef>
                <a:spcPct val="0"/>
              </a:spcBef>
              <a:buFontTx/>
              <a:buNone/>
            </a:pPr>
            <a:r>
              <a:rPr lang="en-US" altLang="en-US" sz="2000" b="1" smtClean="0">
                <a:solidFill>
                  <a:srgbClr val="0070C0"/>
                </a:solidFill>
                <a:latin typeface="Arial" pitchFamily="34" charset="0"/>
                <a:ea typeface="MS PGothic" pitchFamily="34" charset="-128"/>
              </a:rPr>
              <a:t>All of the waves—from radio waves to visible light to gamma rays— are the same kind of waves. They differ from each other only by their frequencies, wavelengths, and energy.</a:t>
            </a:r>
          </a:p>
        </p:txBody>
      </p:sp>
      <p:pic>
        <p:nvPicPr>
          <p:cNvPr id="359429" name="Picture 2" descr="ELECTROMAGNETIC SPECTR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8" y="457200"/>
            <a:ext cx="9106202"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9592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0" name="Picture 4"/>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228600" y="1295430"/>
            <a:ext cx="9372600" cy="6113463"/>
          </a:xfrm>
        </p:spPr>
      </p:pic>
      <p:sp>
        <p:nvSpPr>
          <p:cNvPr id="360451" name="Text Box 5"/>
          <p:cNvSpPr txBox="1">
            <a:spLocks noChangeArrowheads="1"/>
          </p:cNvSpPr>
          <p:nvPr/>
        </p:nvSpPr>
        <p:spPr bwMode="auto">
          <a:xfrm>
            <a:off x="228299" y="49"/>
            <a:ext cx="891570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50000"/>
              </a:spcBef>
              <a:buFontTx/>
              <a:buNone/>
            </a:pPr>
            <a:r>
              <a:rPr lang="en-US" altLang="en-US" sz="3600" b="1" smtClean="0">
                <a:solidFill>
                  <a:srgbClr val="FF0000"/>
                </a:solidFill>
                <a:latin typeface="Arial" pitchFamily="34" charset="0"/>
                <a:ea typeface="MS PGothic" pitchFamily="34" charset="-128"/>
              </a:rPr>
              <a:t>Electromagnetic Spectrum</a:t>
            </a:r>
          </a:p>
        </p:txBody>
      </p:sp>
    </p:spTree>
    <p:extLst>
      <p:ext uri="{BB962C8B-B14F-4D97-AF65-F5344CB8AC3E}">
        <p14:creationId xmlns:p14="http://schemas.microsoft.com/office/powerpoint/2010/main" val="12040960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Content Placeholder 2"/>
          <p:cNvSpPr>
            <a:spLocks noGrp="1"/>
          </p:cNvSpPr>
          <p:nvPr>
            <p:ph idx="1"/>
          </p:nvPr>
        </p:nvSpPr>
        <p:spPr>
          <a:xfrm>
            <a:off x="378001" y="303213"/>
            <a:ext cx="8434917" cy="4525962"/>
          </a:xfrm>
        </p:spPr>
        <p:txBody>
          <a:bodyPr/>
          <a:lstStyle/>
          <a:p>
            <a:pPr marL="0" indent="0">
              <a:buFont typeface="Arial" pitchFamily="34" charset="0"/>
              <a:buNone/>
            </a:pPr>
            <a:r>
              <a:rPr lang="en-US" altLang="en-US" sz="4400" dirty="0" smtClean="0">
                <a:solidFill>
                  <a:srgbClr val="FF0000"/>
                </a:solidFill>
              </a:rPr>
              <a:t>The sun’s energy arrives as light with a range of wavelengths. </a:t>
            </a:r>
            <a:r>
              <a:rPr lang="en-US" altLang="en-US" sz="4400" dirty="0" smtClean="0"/>
              <a:t>These wavelengths consist of:</a:t>
            </a:r>
          </a:p>
          <a:p>
            <a:pPr lvl="1">
              <a:buFont typeface="Calibri" pitchFamily="34" charset="0"/>
              <a:buChar char="→"/>
            </a:pPr>
            <a:r>
              <a:rPr lang="en-US" altLang="en-US" sz="4400" dirty="0" smtClean="0"/>
              <a:t>Visible Light</a:t>
            </a:r>
          </a:p>
          <a:p>
            <a:pPr lvl="1">
              <a:buFont typeface="Calibri" pitchFamily="34" charset="0"/>
              <a:buChar char="→"/>
            </a:pPr>
            <a:r>
              <a:rPr lang="en-US" altLang="en-US" sz="4400" dirty="0" smtClean="0"/>
              <a:t>Infrared Light</a:t>
            </a:r>
          </a:p>
          <a:p>
            <a:pPr lvl="1">
              <a:buFont typeface="Calibri" pitchFamily="34" charset="0"/>
              <a:buChar char="→"/>
            </a:pPr>
            <a:r>
              <a:rPr lang="en-US" altLang="en-US" sz="4400" dirty="0" smtClean="0"/>
              <a:t>Ultraviolet Light</a:t>
            </a:r>
          </a:p>
        </p:txBody>
      </p:sp>
      <p:pic>
        <p:nvPicPr>
          <p:cNvPr id="361475" name="Picture 2" descr="http://www.optimalhealthpartner.com/A_Newsletter/spectru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143" y="5029200"/>
            <a:ext cx="8323036" cy="171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Brace 3"/>
          <p:cNvSpPr/>
          <p:nvPr/>
        </p:nvSpPr>
        <p:spPr>
          <a:xfrm>
            <a:off x="5334000" y="2514600"/>
            <a:ext cx="762000" cy="1924050"/>
          </a:xfrm>
          <a:prstGeom prst="rightBrace">
            <a:avLst/>
          </a:prstGeom>
          <a:noFill/>
          <a:ln w="5715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455613">
              <a:defRPr/>
            </a:pPr>
            <a:endParaRPr lang="en-US">
              <a:solidFill>
                <a:srgbClr val="002060"/>
              </a:solidFill>
            </a:endParaRPr>
          </a:p>
        </p:txBody>
      </p:sp>
      <p:sp>
        <p:nvSpPr>
          <p:cNvPr id="5" name="TextBox 4"/>
          <p:cNvSpPr txBox="1">
            <a:spLocks noChangeArrowheads="1"/>
          </p:cNvSpPr>
          <p:nvPr/>
        </p:nvSpPr>
        <p:spPr bwMode="auto">
          <a:xfrm>
            <a:off x="6096015" y="2590800"/>
            <a:ext cx="2911929"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z="2800" dirty="0" smtClean="0">
                <a:solidFill>
                  <a:srgbClr val="002060"/>
                </a:solidFill>
                <a:latin typeface="Arial" pitchFamily="34" charset="0"/>
                <a:ea typeface="MS PGothic" pitchFamily="34" charset="-128"/>
              </a:rPr>
              <a:t>all 3 are electromagnetic waves</a:t>
            </a:r>
          </a:p>
        </p:txBody>
      </p:sp>
    </p:spTree>
    <p:extLst>
      <p:ext uri="{BB962C8B-B14F-4D97-AF65-F5344CB8AC3E}">
        <p14:creationId xmlns:p14="http://schemas.microsoft.com/office/powerpoint/2010/main" val="132253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itle 1"/>
          <p:cNvSpPr>
            <a:spLocks noGrp="1"/>
          </p:cNvSpPr>
          <p:nvPr>
            <p:ph type="title"/>
          </p:nvPr>
        </p:nvSpPr>
        <p:spPr>
          <a:xfrm>
            <a:off x="304805" y="-228600"/>
            <a:ext cx="8230810" cy="1143000"/>
          </a:xfrm>
        </p:spPr>
        <p:txBody>
          <a:bodyPr/>
          <a:lstStyle/>
          <a:p>
            <a:r>
              <a:rPr lang="en-US" altLang="en-US" dirty="0" smtClean="0"/>
              <a:t>Visible Light</a:t>
            </a:r>
          </a:p>
        </p:txBody>
      </p:sp>
      <p:sp>
        <p:nvSpPr>
          <p:cNvPr id="362499" name="Content Placeholder 2"/>
          <p:cNvSpPr>
            <a:spLocks noGrp="1"/>
          </p:cNvSpPr>
          <p:nvPr>
            <p:ph idx="1"/>
          </p:nvPr>
        </p:nvSpPr>
        <p:spPr>
          <a:xfrm>
            <a:off x="184453" y="914430"/>
            <a:ext cx="8693452" cy="4525963"/>
          </a:xfrm>
        </p:spPr>
        <p:txBody>
          <a:bodyPr/>
          <a:lstStyle/>
          <a:p>
            <a:pPr marL="0" indent="0">
              <a:buFont typeface="Arial" pitchFamily="34" charset="0"/>
              <a:buNone/>
            </a:pPr>
            <a:r>
              <a:rPr lang="en-US" altLang="en-US" sz="3600" b="1" u="sng" dirty="0" smtClean="0">
                <a:solidFill>
                  <a:srgbClr val="FF0000"/>
                </a:solidFill>
              </a:rPr>
              <a:t>Visible Light</a:t>
            </a:r>
            <a:r>
              <a:rPr lang="en-US" altLang="en-US" sz="3600" b="1" dirty="0" smtClean="0">
                <a:solidFill>
                  <a:srgbClr val="FF0000"/>
                </a:solidFill>
              </a:rPr>
              <a:t>: the portion of the electromagnetic spectrum that is visible to human eyes.  </a:t>
            </a:r>
          </a:p>
        </p:txBody>
      </p:sp>
      <p:pic>
        <p:nvPicPr>
          <p:cNvPr id="362500" name="Picture 4" descr="http://csmgroup4project.wikispaces.com/file/view/spectrum.png/215302814/spectru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620" y="2647999"/>
            <a:ext cx="8590643" cy="623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1472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Title 1"/>
          <p:cNvSpPr>
            <a:spLocks noGrp="1"/>
          </p:cNvSpPr>
          <p:nvPr>
            <p:ph type="title"/>
          </p:nvPr>
        </p:nvSpPr>
        <p:spPr>
          <a:xfrm>
            <a:off x="456605" y="1588"/>
            <a:ext cx="8230810" cy="1143000"/>
          </a:xfrm>
        </p:spPr>
        <p:txBody>
          <a:bodyPr/>
          <a:lstStyle/>
          <a:p>
            <a:r>
              <a:rPr lang="en-US" altLang="en-US" smtClean="0"/>
              <a:t>Visible Light</a:t>
            </a:r>
          </a:p>
        </p:txBody>
      </p:sp>
      <p:sp>
        <p:nvSpPr>
          <p:cNvPr id="363523" name="Content Placeholder 2"/>
          <p:cNvSpPr>
            <a:spLocks noGrp="1"/>
          </p:cNvSpPr>
          <p:nvPr>
            <p:ph idx="1"/>
          </p:nvPr>
        </p:nvSpPr>
        <p:spPr>
          <a:xfrm>
            <a:off x="184453" y="958899"/>
            <a:ext cx="8693452" cy="4525963"/>
          </a:xfrm>
        </p:spPr>
        <p:txBody>
          <a:bodyPr/>
          <a:lstStyle/>
          <a:p>
            <a:pPr marL="0" indent="0">
              <a:buFont typeface="Arial" pitchFamily="34" charset="0"/>
              <a:buNone/>
            </a:pPr>
            <a:r>
              <a:rPr lang="en-US" altLang="en-US" sz="3600" smtClean="0"/>
              <a:t>Electromagnetic radiation in this range of wavelengths is called </a:t>
            </a:r>
            <a:r>
              <a:rPr lang="en-US" altLang="en-US" sz="3600" b="1" smtClean="0"/>
              <a:t>visible light </a:t>
            </a:r>
            <a:r>
              <a:rPr lang="en-US" altLang="en-US" sz="3600" smtClean="0"/>
              <a:t>or simply </a:t>
            </a:r>
            <a:r>
              <a:rPr lang="en-US" altLang="en-US" sz="3600" b="1" smtClean="0"/>
              <a:t>light.</a:t>
            </a:r>
          </a:p>
        </p:txBody>
      </p:sp>
      <p:pic>
        <p:nvPicPr>
          <p:cNvPr id="363524" name="Picture 2" descr="VISIBLE_LIGH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729" y="2830562"/>
            <a:ext cx="5090583" cy="40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249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228322" y="228600"/>
            <a:ext cx="8687405" cy="1322388"/>
          </a:xfrm>
        </p:spPr>
        <p:txBody>
          <a:bodyPr/>
          <a:lstStyle/>
          <a:p>
            <a:pPr eaLnBrk="1" hangingPunct="1"/>
            <a:r>
              <a:rPr lang="en-US" altLang="en-US" smtClean="0"/>
              <a:t>When Can You See Light?</a:t>
            </a:r>
          </a:p>
        </p:txBody>
      </p:sp>
      <p:sp>
        <p:nvSpPr>
          <p:cNvPr id="6147" name="Rectangle 3"/>
          <p:cNvSpPr>
            <a:spLocks noGrp="1" noChangeArrowheads="1"/>
          </p:cNvSpPr>
          <p:nvPr>
            <p:ph type="body" sz="half" idx="1"/>
          </p:nvPr>
        </p:nvSpPr>
        <p:spPr>
          <a:xfrm>
            <a:off x="0" y="1676400"/>
            <a:ext cx="8382000" cy="4530725"/>
          </a:xfrm>
        </p:spPr>
        <p:txBody>
          <a:bodyPr>
            <a:normAutofit/>
          </a:bodyPr>
          <a:lstStyle/>
          <a:p>
            <a:pPr eaLnBrk="1" hangingPunct="1"/>
            <a:r>
              <a:rPr lang="en-US" altLang="en-US" sz="3600" dirty="0" smtClean="0"/>
              <a:t>The object must be a source of light itself</a:t>
            </a:r>
          </a:p>
          <a:p>
            <a:pPr lvl="1" eaLnBrk="1" hangingPunct="1">
              <a:buFont typeface="Arial" pitchFamily="34" charset="0"/>
              <a:buNone/>
            </a:pPr>
            <a:r>
              <a:rPr lang="en-US" altLang="en-US" sz="3600" dirty="0" smtClean="0"/>
              <a:t>-Example:  The Sun </a:t>
            </a:r>
          </a:p>
          <a:p>
            <a:pPr marL="914400" lvl="2" indent="0">
              <a:buFont typeface="Arial" pitchFamily="34" charset="0"/>
              <a:buNone/>
            </a:pPr>
            <a:r>
              <a:rPr lang="en-US" altLang="en-US" sz="3200" dirty="0" smtClean="0"/>
              <a:t>                  (all stars)</a:t>
            </a:r>
          </a:p>
          <a:p>
            <a:pPr marL="914400" lvl="2" indent="0">
              <a:buFont typeface="Arial" pitchFamily="34" charset="0"/>
              <a:buNone/>
            </a:pPr>
            <a:endParaRPr lang="en-US" altLang="en-US" sz="3600" dirty="0" smtClean="0"/>
          </a:p>
          <a:p>
            <a:pPr eaLnBrk="1" hangingPunct="1"/>
            <a:r>
              <a:rPr lang="en-US" altLang="en-US" sz="3600" dirty="0" smtClean="0"/>
              <a:t>Light must bounce off the object</a:t>
            </a:r>
          </a:p>
          <a:p>
            <a:pPr lvl="1" eaLnBrk="1" hangingPunct="1">
              <a:buFont typeface="Arial" pitchFamily="34" charset="0"/>
              <a:buNone/>
            </a:pPr>
            <a:r>
              <a:rPr lang="en-US" altLang="en-US" sz="3600" dirty="0" smtClean="0"/>
              <a:t>-Example:  The Moon</a:t>
            </a:r>
          </a:p>
        </p:txBody>
      </p:sp>
      <p:pic>
        <p:nvPicPr>
          <p:cNvPr id="280580" name="Picture 2" descr="http://ts4.mm.bing.net/th?id=H.4877503494095079&amp;pid=1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299" y="2286049"/>
            <a:ext cx="2438702"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581" name="Picture 4" descr="http://ts2.mm.bing.net/th?id=H.5040652093293841&amp;pid=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281450"/>
            <a:ext cx="2209800" cy="156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211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1000" fill="hold"/>
                                        <p:tgtEl>
                                          <p:spTgt spid="6147">
                                            <p:txEl>
                                              <p:pRg st="0" end="0"/>
                                            </p:txEl>
                                          </p:spTgt>
                                        </p:tgtEl>
                                        <p:attrNameLst>
                                          <p:attrName>ppt_w</p:attrName>
                                        </p:attrNameLst>
                                      </p:cBhvr>
                                      <p:tavLst>
                                        <p:tav tm="0" fmla="#ppt_w*sin(2.5*pi*$)">
                                          <p:val>
                                            <p:fltVal val="0"/>
                                          </p:val>
                                        </p:tav>
                                        <p:tav tm="100000">
                                          <p:val>
                                            <p:fltVal val="1"/>
                                          </p:val>
                                        </p:tav>
                                      </p:tavLst>
                                    </p:anim>
                                    <p:anim calcmode="lin" valueType="num">
                                      <p:cBhvr>
                                        <p:cTn id="8" dur="1000" fill="hold"/>
                                        <p:tgtEl>
                                          <p:spTgt spid="6147">
                                            <p:txEl>
                                              <p:pRg st="0" end="0"/>
                                            </p:txEl>
                                          </p:spTgt>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 calcmode="lin" valueType="num">
                                      <p:cBhvr>
                                        <p:cTn id="11" dur="1000" fill="hold"/>
                                        <p:tgtEl>
                                          <p:spTgt spid="6147">
                                            <p:txEl>
                                              <p:pRg st="1" end="1"/>
                                            </p:txEl>
                                          </p:spTgt>
                                        </p:tgtEl>
                                        <p:attrNameLst>
                                          <p:attrName>ppt_w</p:attrName>
                                        </p:attrNameLst>
                                      </p:cBhvr>
                                      <p:tavLst>
                                        <p:tav tm="0" fmla="#ppt_w*sin(2.5*pi*$)">
                                          <p:val>
                                            <p:fltVal val="0"/>
                                          </p:val>
                                        </p:tav>
                                        <p:tav tm="100000">
                                          <p:val>
                                            <p:fltVal val="1"/>
                                          </p:val>
                                        </p:tav>
                                      </p:tavLst>
                                    </p:anim>
                                    <p:anim calcmode="lin" valueType="num">
                                      <p:cBhvr>
                                        <p:cTn id="12" dur="1000" fill="hold"/>
                                        <p:tgtEl>
                                          <p:spTgt spid="6147">
                                            <p:txEl>
                                              <p:pRg st="1" end="1"/>
                                            </p:txEl>
                                          </p:spTgt>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 calcmode="lin" valueType="num">
                                      <p:cBhvr>
                                        <p:cTn id="15" dur="1000" fill="hold"/>
                                        <p:tgtEl>
                                          <p:spTgt spid="6147">
                                            <p:txEl>
                                              <p:pRg st="2" end="2"/>
                                            </p:txEl>
                                          </p:spTgt>
                                        </p:tgtEl>
                                        <p:attrNameLst>
                                          <p:attrName>ppt_w</p:attrName>
                                        </p:attrNameLst>
                                      </p:cBhvr>
                                      <p:tavLst>
                                        <p:tav tm="0" fmla="#ppt_w*sin(2.5*pi*$)">
                                          <p:val>
                                            <p:fltVal val="0"/>
                                          </p:val>
                                        </p:tav>
                                        <p:tav tm="100000">
                                          <p:val>
                                            <p:fltVal val="1"/>
                                          </p:val>
                                        </p:tav>
                                      </p:tavLst>
                                    </p:anim>
                                    <p:anim calcmode="lin" valueType="num">
                                      <p:cBhvr>
                                        <p:cTn id="16" dur="1000" fill="hold"/>
                                        <p:tgtEl>
                                          <p:spTgt spid="614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9" presetClass="entr" presetSubtype="10" fill="hold" grpId="0" nodeType="clickEffect">
                                  <p:stCondLst>
                                    <p:cond delay="0"/>
                                  </p:stCondLst>
                                  <p:childTnLst>
                                    <p:set>
                                      <p:cBhvr>
                                        <p:cTn id="20" dur="1" fill="hold">
                                          <p:stCondLst>
                                            <p:cond delay="0"/>
                                          </p:stCondLst>
                                        </p:cTn>
                                        <p:tgtEl>
                                          <p:spTgt spid="6147">
                                            <p:txEl>
                                              <p:pRg st="4" end="4"/>
                                            </p:txEl>
                                          </p:spTgt>
                                        </p:tgtEl>
                                        <p:attrNameLst>
                                          <p:attrName>style.visibility</p:attrName>
                                        </p:attrNameLst>
                                      </p:cBhvr>
                                      <p:to>
                                        <p:strVal val="visible"/>
                                      </p:to>
                                    </p:set>
                                    <p:anim calcmode="lin" valueType="num">
                                      <p:cBhvr>
                                        <p:cTn id="21" dur="1000" fill="hold"/>
                                        <p:tgtEl>
                                          <p:spTgt spid="6147">
                                            <p:txEl>
                                              <p:pRg st="4" end="4"/>
                                            </p:txEl>
                                          </p:spTgt>
                                        </p:tgtEl>
                                        <p:attrNameLst>
                                          <p:attrName>ppt_w</p:attrName>
                                        </p:attrNameLst>
                                      </p:cBhvr>
                                      <p:tavLst>
                                        <p:tav tm="0" fmla="#ppt_w*sin(2.5*pi*$)">
                                          <p:val>
                                            <p:fltVal val="0"/>
                                          </p:val>
                                        </p:tav>
                                        <p:tav tm="100000">
                                          <p:val>
                                            <p:fltVal val="1"/>
                                          </p:val>
                                        </p:tav>
                                      </p:tavLst>
                                    </p:anim>
                                    <p:anim calcmode="lin" valueType="num">
                                      <p:cBhvr>
                                        <p:cTn id="22" dur="1000" fill="hold"/>
                                        <p:tgtEl>
                                          <p:spTgt spid="6147">
                                            <p:txEl>
                                              <p:pRg st="4" end="4"/>
                                            </p:txEl>
                                          </p:spTgt>
                                        </p:tgtEl>
                                        <p:attrNameLst>
                                          <p:attrName>ppt_h</p:attrName>
                                        </p:attrNameLst>
                                      </p:cBhvr>
                                      <p:tavLst>
                                        <p:tav tm="0">
                                          <p:val>
                                            <p:strVal val="#ppt_h"/>
                                          </p:val>
                                        </p:tav>
                                        <p:tav tm="100000">
                                          <p:val>
                                            <p:strVal val="#ppt_h"/>
                                          </p:val>
                                        </p:tav>
                                      </p:tavLst>
                                    </p:anim>
                                  </p:childTnLst>
                                </p:cTn>
                              </p:par>
                              <p:par>
                                <p:cTn id="23" presetID="19" presetClass="entr" presetSubtype="10" fill="hold" grpId="0" nodeType="withEffect">
                                  <p:stCondLst>
                                    <p:cond delay="0"/>
                                  </p:stCondLst>
                                  <p:childTnLst>
                                    <p:set>
                                      <p:cBhvr>
                                        <p:cTn id="24" dur="1" fill="hold">
                                          <p:stCondLst>
                                            <p:cond delay="0"/>
                                          </p:stCondLst>
                                        </p:cTn>
                                        <p:tgtEl>
                                          <p:spTgt spid="6147">
                                            <p:txEl>
                                              <p:pRg st="5" end="5"/>
                                            </p:txEl>
                                          </p:spTgt>
                                        </p:tgtEl>
                                        <p:attrNameLst>
                                          <p:attrName>style.visibility</p:attrName>
                                        </p:attrNameLst>
                                      </p:cBhvr>
                                      <p:to>
                                        <p:strVal val="visible"/>
                                      </p:to>
                                    </p:set>
                                    <p:anim calcmode="lin" valueType="num">
                                      <p:cBhvr>
                                        <p:cTn id="25" dur="1000" fill="hold"/>
                                        <p:tgtEl>
                                          <p:spTgt spid="6147">
                                            <p:txEl>
                                              <p:pRg st="5" end="5"/>
                                            </p:txEl>
                                          </p:spTgt>
                                        </p:tgtEl>
                                        <p:attrNameLst>
                                          <p:attrName>ppt_w</p:attrName>
                                        </p:attrNameLst>
                                      </p:cBhvr>
                                      <p:tavLst>
                                        <p:tav tm="0" fmla="#ppt_w*sin(2.5*pi*$)">
                                          <p:val>
                                            <p:fltVal val="0"/>
                                          </p:val>
                                        </p:tav>
                                        <p:tav tm="100000">
                                          <p:val>
                                            <p:fltVal val="1"/>
                                          </p:val>
                                        </p:tav>
                                      </p:tavLst>
                                    </p:anim>
                                    <p:anim calcmode="lin" valueType="num">
                                      <p:cBhvr>
                                        <p:cTn id="26" dur="1000" fill="hold"/>
                                        <p:tgtEl>
                                          <p:spTgt spid="6147">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itle 1"/>
          <p:cNvSpPr>
            <a:spLocks noGrp="1"/>
          </p:cNvSpPr>
          <p:nvPr>
            <p:ph type="title"/>
          </p:nvPr>
        </p:nvSpPr>
        <p:spPr>
          <a:xfrm>
            <a:off x="0" y="0"/>
            <a:ext cx="9144000" cy="1143000"/>
          </a:xfrm>
        </p:spPr>
        <p:txBody>
          <a:bodyPr/>
          <a:lstStyle/>
          <a:p>
            <a:r>
              <a:rPr lang="en-US" altLang="en-US" smtClean="0"/>
              <a:t>Visible Light</a:t>
            </a:r>
          </a:p>
        </p:txBody>
      </p:sp>
      <p:pic>
        <p:nvPicPr>
          <p:cNvPr id="364547" name="Picture 4" descr="http://www.windows2universe.org/physical_science/magnetism/images/visible_spectrum_waves_b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595" y="1371600"/>
            <a:ext cx="800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548" name="Rectangle 5"/>
          <p:cNvSpPr>
            <a:spLocks noChangeArrowheads="1"/>
          </p:cNvSpPr>
          <p:nvPr/>
        </p:nvSpPr>
        <p:spPr bwMode="auto">
          <a:xfrm>
            <a:off x="456595" y="5410200"/>
            <a:ext cx="800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mtClean="0">
                <a:solidFill>
                  <a:prstClr val="black"/>
                </a:solidFill>
                <a:latin typeface="Arial" pitchFamily="34" charset="0"/>
                <a:ea typeface="MS PGothic" pitchFamily="34" charset="-128"/>
              </a:rPr>
              <a:t>Violet light is bent the most because it has the shortest wavelength. Red light is bent the least.</a:t>
            </a:r>
          </a:p>
        </p:txBody>
      </p:sp>
    </p:spTree>
    <p:extLst>
      <p:ext uri="{BB962C8B-B14F-4D97-AF65-F5344CB8AC3E}">
        <p14:creationId xmlns:p14="http://schemas.microsoft.com/office/powerpoint/2010/main" val="7633228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9" y="1981200"/>
            <a:ext cx="358170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455613" eaLnBrk="1" hangingPunct="1">
              <a:spcBef>
                <a:spcPct val="0"/>
              </a:spcBef>
              <a:buFontTx/>
              <a:buNone/>
            </a:pPr>
            <a:r>
              <a:rPr lang="en-US" altLang="en-US" b="1" smtClean="0">
                <a:solidFill>
                  <a:srgbClr val="FF0000"/>
                </a:solidFill>
                <a:latin typeface="Arial" pitchFamily="34" charset="0"/>
                <a:ea typeface="MS PGothic" pitchFamily="34" charset="-128"/>
              </a:rPr>
              <a:t>The color red has the longest wave length.</a:t>
            </a:r>
          </a:p>
        </p:txBody>
      </p:sp>
      <p:sp>
        <p:nvSpPr>
          <p:cNvPr id="4" name="TextBox 3"/>
          <p:cNvSpPr txBox="1">
            <a:spLocks noChangeArrowheads="1"/>
          </p:cNvSpPr>
          <p:nvPr/>
        </p:nvSpPr>
        <p:spPr bwMode="auto">
          <a:xfrm>
            <a:off x="5334009" y="4267200"/>
            <a:ext cx="358170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455613" eaLnBrk="1" hangingPunct="1">
              <a:spcBef>
                <a:spcPct val="0"/>
              </a:spcBef>
              <a:buFontTx/>
              <a:buNone/>
            </a:pPr>
            <a:r>
              <a:rPr lang="en-US" altLang="en-US" b="1" smtClean="0">
                <a:solidFill>
                  <a:srgbClr val="7030A0"/>
                </a:solidFill>
                <a:latin typeface="Arial" pitchFamily="34" charset="0"/>
                <a:ea typeface="MS PGothic" pitchFamily="34" charset="-128"/>
              </a:rPr>
              <a:t>Violet has the shortest wave length.</a:t>
            </a:r>
          </a:p>
        </p:txBody>
      </p:sp>
      <p:pic>
        <p:nvPicPr>
          <p:cNvPr id="365572" name="Picture 2" descr="http://science.hq.nasa.gov/kids/imagers/ems/roygbiv_wave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323" y="2133600"/>
            <a:ext cx="5081511"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81024" y="381003"/>
            <a:ext cx="8306405" cy="1077913"/>
          </a:xfrm>
          <a:prstGeom prst="rect">
            <a:avLst/>
          </a:prstGeom>
          <a:noFill/>
        </p:spPr>
        <p:txBody>
          <a:bodyPr>
            <a:spAutoFit/>
          </a:bodyPr>
          <a:lstStyle/>
          <a:p>
            <a:pPr defTabSz="455613">
              <a:defRPr/>
            </a:pPr>
            <a:r>
              <a:rPr lang="en-US" sz="3200" b="1" dirty="0">
                <a:solidFill>
                  <a:srgbClr val="4F81BD">
                    <a:lumMod val="10000"/>
                  </a:srgbClr>
                </a:solidFill>
                <a:latin typeface="Arial" pitchFamily="34" charset="0"/>
                <a:ea typeface="MS PGothic" pitchFamily="34" charset="-128"/>
              </a:rPr>
              <a:t>Each color travels with a different wave length.</a:t>
            </a:r>
          </a:p>
        </p:txBody>
      </p:sp>
    </p:spTree>
    <p:extLst>
      <p:ext uri="{BB962C8B-B14F-4D97-AF65-F5344CB8AC3E}">
        <p14:creationId xmlns:p14="http://schemas.microsoft.com/office/powerpoint/2010/main" val="841854195"/>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itle 1"/>
          <p:cNvSpPr>
            <a:spLocks noGrp="1"/>
          </p:cNvSpPr>
          <p:nvPr>
            <p:ph type="title"/>
          </p:nvPr>
        </p:nvSpPr>
        <p:spPr>
          <a:xfrm>
            <a:off x="0" y="-228600"/>
            <a:ext cx="9144000" cy="1143000"/>
          </a:xfrm>
        </p:spPr>
        <p:txBody>
          <a:bodyPr/>
          <a:lstStyle/>
          <a:p>
            <a:r>
              <a:rPr lang="en-US" altLang="en-US" dirty="0" smtClean="0"/>
              <a:t>Visible Light</a:t>
            </a:r>
          </a:p>
        </p:txBody>
      </p:sp>
      <p:sp>
        <p:nvSpPr>
          <p:cNvPr id="366595" name="Rectangle 5"/>
          <p:cNvSpPr>
            <a:spLocks noChangeArrowheads="1"/>
          </p:cNvSpPr>
          <p:nvPr/>
        </p:nvSpPr>
        <p:spPr bwMode="auto">
          <a:xfrm>
            <a:off x="228298" y="4648200"/>
            <a:ext cx="851353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z="2000" smtClean="0">
                <a:solidFill>
                  <a:prstClr val="black"/>
                </a:solidFill>
                <a:latin typeface="Arial" pitchFamily="34" charset="0"/>
                <a:ea typeface="MS PGothic" pitchFamily="34" charset="-128"/>
              </a:rPr>
              <a:t>The range of electromagnetic waves between 700 and 400 billionths of a meter is special, because that is the range of wavelengths people can see. </a:t>
            </a:r>
          </a:p>
          <a:p>
            <a:pPr defTabSz="455613" eaLnBrk="1" hangingPunct="1">
              <a:spcBef>
                <a:spcPct val="0"/>
              </a:spcBef>
              <a:buFontTx/>
              <a:buNone/>
            </a:pPr>
            <a:endParaRPr lang="en-US" altLang="en-US" sz="2000" smtClean="0">
              <a:solidFill>
                <a:prstClr val="black"/>
              </a:solidFill>
              <a:latin typeface="Arial" pitchFamily="34" charset="0"/>
              <a:ea typeface="MS PGothic" pitchFamily="34" charset="-128"/>
            </a:endParaRPr>
          </a:p>
          <a:p>
            <a:pPr defTabSz="455613" eaLnBrk="1" hangingPunct="1">
              <a:spcBef>
                <a:spcPct val="0"/>
              </a:spcBef>
              <a:buFontTx/>
              <a:buNone/>
            </a:pPr>
            <a:r>
              <a:rPr lang="en-US" altLang="en-US" sz="2000" smtClean="0">
                <a:solidFill>
                  <a:prstClr val="black"/>
                </a:solidFill>
                <a:latin typeface="Arial" pitchFamily="34" charset="0"/>
                <a:ea typeface="MS PGothic" pitchFamily="34" charset="-128"/>
              </a:rPr>
              <a:t>Electromagnetic waves in this range are called visible light. This diagram shows how different wavelengths correspond to different colors of light. </a:t>
            </a:r>
          </a:p>
        </p:txBody>
      </p:sp>
      <p:pic>
        <p:nvPicPr>
          <p:cNvPr id="366596" name="Picture 2" descr="visible light spectr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547" y="990600"/>
            <a:ext cx="8291286"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1484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2554288"/>
          </a:xfrm>
          <a:prstGeom prst="rect">
            <a:avLst/>
          </a:prstGeom>
        </p:spPr>
        <p:txBody>
          <a:bodyPr>
            <a:spAutoFit/>
          </a:bodyPr>
          <a:lstStyle/>
          <a:p>
            <a:pPr algn="ctr" defTabSz="455613">
              <a:defRPr/>
            </a:pPr>
            <a:r>
              <a:rPr lang="en-US" sz="3200" b="1" dirty="0">
                <a:solidFill>
                  <a:srgbClr val="4F81BD">
                    <a:lumMod val="10000"/>
                  </a:srgbClr>
                </a:solidFill>
                <a:latin typeface="Arial" pitchFamily="34" charset="0"/>
                <a:ea typeface="MS PGothic" pitchFamily="34" charset="-128"/>
              </a:rPr>
              <a:t>Sunlight is not light of just one color—it's what we call white light, made up of all the different colors mixed together.  Rainbows appear when light from the sun is refracted (bent) by droplets of water.</a:t>
            </a:r>
          </a:p>
        </p:txBody>
      </p:sp>
      <p:pic>
        <p:nvPicPr>
          <p:cNvPr id="367619" name="Picture 2" descr="http://nekneeraj.files.wordpress.com/2012/09/perfect-rainb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5605" y="3048049"/>
            <a:ext cx="492125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7620" name="Picture 4" descr="http://cnx.org/content/m42466/latest/Figure%2026_05_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405" y="3200400"/>
            <a:ext cx="3271762"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637148"/>
      </p:ext>
    </p:extLst>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2" name="Picture 2" descr="http://images.tutorvista.com/content/dispersion/white-light-dispersion.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604" y="2438400"/>
            <a:ext cx="755801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43" name="TextBox 3"/>
          <p:cNvSpPr txBox="1">
            <a:spLocks noChangeArrowheads="1"/>
          </p:cNvSpPr>
          <p:nvPr/>
        </p:nvSpPr>
        <p:spPr bwMode="auto">
          <a:xfrm>
            <a:off x="456605" y="381000"/>
            <a:ext cx="823081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455613" eaLnBrk="1" hangingPunct="1">
              <a:spcBef>
                <a:spcPct val="0"/>
              </a:spcBef>
              <a:buFontTx/>
              <a:buNone/>
            </a:pPr>
            <a:r>
              <a:rPr lang="en-US" altLang="en-US" b="1" dirty="0" smtClean="0">
                <a:solidFill>
                  <a:prstClr val="black"/>
                </a:solidFill>
                <a:latin typeface="Arial" pitchFamily="34" charset="0"/>
                <a:ea typeface="MS PGothic" pitchFamily="34" charset="-128"/>
              </a:rPr>
              <a:t>When white light is refracted through a prism, you can also see the spectrum of colors.</a:t>
            </a:r>
          </a:p>
        </p:txBody>
      </p:sp>
    </p:spTree>
    <p:extLst>
      <p:ext uri="{BB962C8B-B14F-4D97-AF65-F5344CB8AC3E}">
        <p14:creationId xmlns:p14="http://schemas.microsoft.com/office/powerpoint/2010/main" val="378855895"/>
      </p:ext>
    </p:extLst>
  </p:cSld>
  <p:clrMapOvr>
    <a:masterClrMapping/>
  </p:clrMapOvr>
  <p:transition>
    <p:wedg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itle 1"/>
          <p:cNvSpPr>
            <a:spLocks noGrp="1"/>
          </p:cNvSpPr>
          <p:nvPr>
            <p:ph type="title"/>
          </p:nvPr>
        </p:nvSpPr>
        <p:spPr>
          <a:xfrm>
            <a:off x="1676714" y="0"/>
            <a:ext cx="6511773" cy="1143000"/>
          </a:xfrm>
        </p:spPr>
        <p:txBody>
          <a:bodyPr/>
          <a:lstStyle/>
          <a:p>
            <a:r>
              <a:rPr lang="en-US" altLang="en-US" dirty="0" smtClean="0">
                <a:solidFill>
                  <a:schemeClr val="tx1"/>
                </a:solidFill>
              </a:rPr>
              <a:t>Visible Light and Color</a:t>
            </a:r>
          </a:p>
        </p:txBody>
      </p:sp>
      <p:sp>
        <p:nvSpPr>
          <p:cNvPr id="369667" name="Rectangle 4"/>
          <p:cNvSpPr>
            <a:spLocks noChangeArrowheads="1"/>
          </p:cNvSpPr>
          <p:nvPr/>
        </p:nvSpPr>
        <p:spPr bwMode="auto">
          <a:xfrm>
            <a:off x="762024" y="3810001"/>
            <a:ext cx="335340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z="2400" b="1" dirty="0" smtClean="0">
                <a:latin typeface="Arial" pitchFamily="34" charset="0"/>
                <a:ea typeface="MS PGothic" pitchFamily="34" charset="-128"/>
              </a:rPr>
              <a:t>Visible light </a:t>
            </a:r>
            <a:r>
              <a:rPr lang="en-US" altLang="en-US" sz="2400" dirty="0" smtClean="0">
                <a:latin typeface="Arial" pitchFamily="34" charset="0"/>
                <a:ea typeface="MS PGothic" pitchFamily="34" charset="-128"/>
              </a:rPr>
              <a:t>can be seen by humans. Visible light is actually made up of many colors. A prism separates visible light into its colors.</a:t>
            </a:r>
          </a:p>
        </p:txBody>
      </p:sp>
      <p:pic>
        <p:nvPicPr>
          <p:cNvPr id="369668" name="Picture 2" descr="http://ts1.mm.bing.net/th?id=H.4722150214469288&amp;pid=1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905" y="1343074"/>
            <a:ext cx="28575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69" name="Picture 6" descr="http://3.bp.blogspot.com/-6Ma_TPgpwng/Tj9QcRSOscI/AAAAAAAABu8/pQcJ_FNWdE4/s1600/prism-large-9-25-09.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6595" y="2971849"/>
            <a:ext cx="4585608"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5664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Title 1"/>
          <p:cNvSpPr>
            <a:spLocks noGrp="1"/>
          </p:cNvSpPr>
          <p:nvPr>
            <p:ph type="title"/>
          </p:nvPr>
        </p:nvSpPr>
        <p:spPr>
          <a:xfrm>
            <a:off x="0" y="-304800"/>
            <a:ext cx="9144000" cy="1143000"/>
          </a:xfrm>
        </p:spPr>
        <p:txBody>
          <a:bodyPr/>
          <a:lstStyle/>
          <a:p>
            <a:r>
              <a:rPr lang="en-US" altLang="en-US" sz="3800" dirty="0" smtClean="0"/>
              <a:t>Electromagnetic Waves from the Sun</a:t>
            </a:r>
          </a:p>
        </p:txBody>
      </p:sp>
      <p:sp>
        <p:nvSpPr>
          <p:cNvPr id="380931" name="Rectangle 3"/>
          <p:cNvSpPr>
            <a:spLocks noChangeArrowheads="1"/>
          </p:cNvSpPr>
          <p:nvPr/>
        </p:nvSpPr>
        <p:spPr bwMode="auto">
          <a:xfrm>
            <a:off x="228299" y="4254525"/>
            <a:ext cx="548670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z="1800" smtClean="0">
                <a:solidFill>
                  <a:prstClr val="black"/>
                </a:solidFill>
                <a:latin typeface="Arial" pitchFamily="34" charset="0"/>
                <a:ea typeface="MS PGothic" pitchFamily="34" charset="-128"/>
              </a:rPr>
              <a:t>Most of the energy emitted by the Sun is in the form of ultraviolet, visible, and infrared waves. These waves carry energy away from the Sun and spread out in all directions. Only a tiny fraction of this energy reaches Earth. Most of the ultraviolet waves from the Sun are blocked by Earth’s atmosphere. As a result, almost all energy from the Sun that reaches Earth’s surface is carried by infrared and visible electromagnetic waves.</a:t>
            </a:r>
          </a:p>
        </p:txBody>
      </p:sp>
      <p:sp>
        <p:nvSpPr>
          <p:cNvPr id="380932" name="Rectangle 4"/>
          <p:cNvSpPr>
            <a:spLocks noChangeArrowheads="1"/>
          </p:cNvSpPr>
          <p:nvPr/>
        </p:nvSpPr>
        <p:spPr bwMode="auto">
          <a:xfrm>
            <a:off x="5913064" y="4392613"/>
            <a:ext cx="2970892" cy="203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z="1800" smtClean="0">
                <a:solidFill>
                  <a:prstClr val="black"/>
                </a:solidFill>
                <a:latin typeface="Arial" pitchFamily="34" charset="0"/>
                <a:ea typeface="MS PGothic" pitchFamily="34" charset="-128"/>
              </a:rPr>
              <a:t>About 49 percent of</a:t>
            </a:r>
          </a:p>
          <a:p>
            <a:pPr defTabSz="455613" eaLnBrk="1" hangingPunct="1">
              <a:spcBef>
                <a:spcPct val="0"/>
              </a:spcBef>
              <a:buFontTx/>
              <a:buNone/>
            </a:pPr>
            <a:r>
              <a:rPr lang="en-US" altLang="en-US" sz="1800" smtClean="0">
                <a:solidFill>
                  <a:prstClr val="black"/>
                </a:solidFill>
                <a:latin typeface="Arial" pitchFamily="34" charset="0"/>
                <a:ea typeface="MS PGothic" pitchFamily="34" charset="-128"/>
              </a:rPr>
              <a:t>the electromagnetic waves emitted by the Sun are infrared waves, about 43 percent are visible light,</a:t>
            </a:r>
          </a:p>
          <a:p>
            <a:pPr defTabSz="455613" eaLnBrk="1" hangingPunct="1">
              <a:spcBef>
                <a:spcPct val="0"/>
              </a:spcBef>
              <a:buFontTx/>
              <a:buNone/>
            </a:pPr>
            <a:r>
              <a:rPr lang="en-US" altLang="en-US" sz="1800" smtClean="0">
                <a:solidFill>
                  <a:prstClr val="black"/>
                </a:solidFill>
                <a:latin typeface="Arial" pitchFamily="34" charset="0"/>
                <a:ea typeface="MS PGothic" pitchFamily="34" charset="-128"/>
              </a:rPr>
              <a:t>and about 7 percent are</a:t>
            </a:r>
          </a:p>
          <a:p>
            <a:pPr defTabSz="455613" eaLnBrk="1" hangingPunct="1">
              <a:spcBef>
                <a:spcPct val="0"/>
              </a:spcBef>
              <a:buFontTx/>
              <a:buNone/>
            </a:pPr>
            <a:r>
              <a:rPr lang="en-US" altLang="en-US" sz="1800" smtClean="0">
                <a:solidFill>
                  <a:prstClr val="black"/>
                </a:solidFill>
                <a:latin typeface="Arial" pitchFamily="34" charset="0"/>
                <a:ea typeface="MS PGothic" pitchFamily="34" charset="-128"/>
              </a:rPr>
              <a:t>ultraviolet waves.</a:t>
            </a:r>
          </a:p>
        </p:txBody>
      </p:sp>
      <p:pic>
        <p:nvPicPr>
          <p:cNvPr id="380933" name="Picture 2" descr="http://faculty.icc.edu/easc111lab/labs/labi/waverad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914400"/>
            <a:ext cx="4869846"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80934" name="Chart 5"/>
          <p:cNvGraphicFramePr>
            <a:graphicFrameLocks/>
          </p:cNvGraphicFramePr>
          <p:nvPr/>
        </p:nvGraphicFramePr>
        <p:xfrm>
          <a:off x="5438331" y="1244600"/>
          <a:ext cx="3627059" cy="2971800"/>
        </p:xfrm>
        <a:graphic>
          <a:graphicData uri="http://schemas.openxmlformats.org/presentationml/2006/ole">
            <mc:AlternateContent xmlns:mc="http://schemas.openxmlformats.org/markup-compatibility/2006">
              <mc:Choice xmlns:v="urn:schemas-microsoft-com:vml" Requires="v">
                <p:oleObj spid="_x0000_s825363" r:id="rId4" imgW="3804234" imgH="2975106" progId="Excel.Sheet.8">
                  <p:embed/>
                </p:oleObj>
              </mc:Choice>
              <mc:Fallback>
                <p:oleObj r:id="rId4" imgW="3804234" imgH="2975106"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8331" y="1244600"/>
                        <a:ext cx="3627059" cy="297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0935" name="TextBox 6"/>
          <p:cNvSpPr txBox="1">
            <a:spLocks noChangeArrowheads="1"/>
          </p:cNvSpPr>
          <p:nvPr/>
        </p:nvSpPr>
        <p:spPr bwMode="auto">
          <a:xfrm>
            <a:off x="5913060" y="2546398"/>
            <a:ext cx="6092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z="1800" smtClean="0">
                <a:solidFill>
                  <a:prstClr val="black"/>
                </a:solidFill>
                <a:latin typeface="Arial" pitchFamily="34" charset="0"/>
                <a:ea typeface="MS PGothic" pitchFamily="34" charset="-128"/>
              </a:rPr>
              <a:t>43%</a:t>
            </a:r>
          </a:p>
        </p:txBody>
      </p:sp>
      <p:sp>
        <p:nvSpPr>
          <p:cNvPr id="380936" name="TextBox 8"/>
          <p:cNvSpPr txBox="1">
            <a:spLocks noChangeArrowheads="1"/>
          </p:cNvSpPr>
          <p:nvPr/>
        </p:nvSpPr>
        <p:spPr bwMode="auto">
          <a:xfrm>
            <a:off x="6788452" y="2546374"/>
            <a:ext cx="6108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z="1800" smtClean="0">
                <a:solidFill>
                  <a:prstClr val="black"/>
                </a:solidFill>
                <a:latin typeface="Arial" pitchFamily="34" charset="0"/>
                <a:ea typeface="MS PGothic" pitchFamily="34" charset="-128"/>
              </a:rPr>
              <a:t>49%</a:t>
            </a:r>
          </a:p>
        </p:txBody>
      </p:sp>
    </p:spTree>
    <p:extLst>
      <p:ext uri="{BB962C8B-B14F-4D97-AF65-F5344CB8AC3E}">
        <p14:creationId xmlns:p14="http://schemas.microsoft.com/office/powerpoint/2010/main" val="18330642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381954" name="Content Placeholder 2"/>
          <p:cNvSpPr>
            <a:spLocks noGrp="1"/>
          </p:cNvSpPr>
          <p:nvPr>
            <p:ph idx="1"/>
          </p:nvPr>
        </p:nvSpPr>
        <p:spPr>
          <a:xfrm>
            <a:off x="65016" y="1112867"/>
            <a:ext cx="9078988" cy="4525963"/>
          </a:xfrm>
        </p:spPr>
        <p:txBody>
          <a:bodyPr/>
          <a:lstStyle/>
          <a:p>
            <a:pPr marL="0" indent="0">
              <a:buFont typeface="Arial" pitchFamily="34" charset="0"/>
              <a:buNone/>
            </a:pPr>
            <a:r>
              <a:rPr lang="en-US" altLang="en-US" sz="9600" dirty="0" smtClean="0">
                <a:solidFill>
                  <a:srgbClr val="002060"/>
                </a:solidFill>
                <a:latin typeface="Aharoni" pitchFamily="2" charset="-79"/>
                <a:cs typeface="Aharoni" pitchFamily="2" charset="-79"/>
              </a:rPr>
              <a:t>When light hits an object what happens?</a:t>
            </a:r>
          </a:p>
          <a:p>
            <a:pPr marL="0" indent="0">
              <a:buFont typeface="Arial" pitchFamily="34" charset="0"/>
              <a:buNone/>
            </a:pPr>
            <a:endParaRPr lang="en-US" altLang="en-US" sz="8800" dirty="0" smtClean="0">
              <a:solidFill>
                <a:srgbClr val="002060"/>
              </a:solidFill>
              <a:latin typeface="Aharoni" pitchFamily="2" charset="-79"/>
              <a:cs typeface="Aharoni" pitchFamily="2" charset="-79"/>
            </a:endParaRPr>
          </a:p>
        </p:txBody>
      </p:sp>
    </p:spTree>
    <p:extLst>
      <p:ext uri="{BB962C8B-B14F-4D97-AF65-F5344CB8AC3E}">
        <p14:creationId xmlns:p14="http://schemas.microsoft.com/office/powerpoint/2010/main" val="4573205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Content Placeholder 2"/>
          <p:cNvSpPr>
            <a:spLocks noGrp="1"/>
          </p:cNvSpPr>
          <p:nvPr>
            <p:ph idx="1"/>
          </p:nvPr>
        </p:nvSpPr>
        <p:spPr>
          <a:xfrm>
            <a:off x="293334" y="249238"/>
            <a:ext cx="8561917" cy="4525962"/>
          </a:xfrm>
        </p:spPr>
        <p:txBody>
          <a:bodyPr/>
          <a:lstStyle/>
          <a:p>
            <a:pPr>
              <a:buFont typeface="Arial" pitchFamily="34" charset="0"/>
              <a:buNone/>
            </a:pPr>
            <a:r>
              <a:rPr lang="en-US" altLang="en-US" smtClean="0"/>
              <a:t>	</a:t>
            </a:r>
            <a:r>
              <a:rPr lang="en-US" altLang="en-US" sz="4400" smtClean="0"/>
              <a:t>When light strikes any form of matter, it can interact with the matter in 3 ways.</a:t>
            </a:r>
          </a:p>
        </p:txBody>
      </p:sp>
      <p:pic>
        <p:nvPicPr>
          <p:cNvPr id="382979" name="Picture 2" descr="http://pamelasanford.typepad.com/.a/6a0133f45b4586970b013487a27f02970c-800w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8608" y="2403524"/>
            <a:ext cx="570744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1816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Title 1"/>
          <p:cNvSpPr>
            <a:spLocks noGrp="1"/>
          </p:cNvSpPr>
          <p:nvPr>
            <p:ph type="title"/>
          </p:nvPr>
        </p:nvSpPr>
        <p:spPr>
          <a:xfrm>
            <a:off x="0" y="274638"/>
            <a:ext cx="9144000" cy="1143000"/>
          </a:xfrm>
        </p:spPr>
        <p:txBody>
          <a:bodyPr>
            <a:normAutofit fontScale="90000"/>
          </a:bodyPr>
          <a:lstStyle/>
          <a:p>
            <a:r>
              <a:rPr lang="en-US" altLang="en-US" smtClean="0">
                <a:solidFill>
                  <a:srgbClr val="FFC000"/>
                </a:solidFill>
              </a:rPr>
              <a:t>When light hits an object what happens?</a:t>
            </a:r>
          </a:p>
        </p:txBody>
      </p:sp>
      <p:sp>
        <p:nvSpPr>
          <p:cNvPr id="384003" name="Content Placeholder 2"/>
          <p:cNvSpPr>
            <a:spLocks noGrp="1"/>
          </p:cNvSpPr>
          <p:nvPr>
            <p:ph idx="1"/>
          </p:nvPr>
        </p:nvSpPr>
        <p:spPr/>
        <p:txBody>
          <a:bodyPr/>
          <a:lstStyle/>
          <a:p>
            <a:pPr marL="0" indent="0">
              <a:buFont typeface="Arial" pitchFamily="34" charset="0"/>
              <a:buNone/>
            </a:pPr>
            <a:r>
              <a:rPr lang="en-US" altLang="en-US" smtClean="0"/>
              <a:t>Some objects do not allow light to pass through.</a:t>
            </a:r>
          </a:p>
          <a:p>
            <a:pPr marL="0" indent="0">
              <a:buFont typeface="Arial" pitchFamily="34" charset="0"/>
              <a:buNone/>
            </a:pPr>
            <a:endParaRPr lang="en-US" altLang="en-US" smtClean="0"/>
          </a:p>
          <a:p>
            <a:pPr marL="0" indent="0">
              <a:buFont typeface="Arial" pitchFamily="34" charset="0"/>
              <a:buNone/>
            </a:pPr>
            <a:endParaRPr lang="en-US" altLang="en-US" smtClean="0"/>
          </a:p>
          <a:p>
            <a:pPr marL="0" indent="0">
              <a:buFont typeface="Arial" pitchFamily="34" charset="0"/>
              <a:buNone/>
            </a:pPr>
            <a:endParaRPr lang="en-US" altLang="en-US" smtClean="0"/>
          </a:p>
          <a:p>
            <a:pPr marL="0" indent="0">
              <a:buFont typeface="Arial" pitchFamily="34" charset="0"/>
              <a:buNone/>
            </a:pPr>
            <a:endParaRPr lang="en-US" altLang="en-US" smtClean="0"/>
          </a:p>
          <a:p>
            <a:pPr marL="0" indent="0">
              <a:buFont typeface="Arial" pitchFamily="34" charset="0"/>
              <a:buNone/>
            </a:pPr>
            <a:endParaRPr lang="en-US" altLang="en-US" smtClean="0"/>
          </a:p>
          <a:p>
            <a:pPr marL="0" indent="0">
              <a:buFont typeface="Arial" pitchFamily="34" charset="0"/>
              <a:buNone/>
            </a:pPr>
            <a:endParaRPr lang="en-US" altLang="en-US" smtClean="0"/>
          </a:p>
          <a:p>
            <a:pPr marL="0" indent="0">
              <a:buFont typeface="Arial" pitchFamily="34" charset="0"/>
              <a:buNone/>
            </a:pPr>
            <a:r>
              <a:rPr lang="en-US" altLang="en-US" b="1" smtClean="0">
                <a:solidFill>
                  <a:srgbClr val="FF0000"/>
                </a:solidFill>
              </a:rPr>
              <a:t>Opaque</a:t>
            </a:r>
            <a:r>
              <a:rPr lang="en-US" altLang="en-US" smtClean="0">
                <a:solidFill>
                  <a:srgbClr val="FF0000"/>
                </a:solidFill>
              </a:rPr>
              <a:t>: no light can pass through</a:t>
            </a:r>
          </a:p>
        </p:txBody>
      </p:sp>
      <p:pic>
        <p:nvPicPr>
          <p:cNvPr id="384004" name="Picture 2" descr="http://ts1.mm.bing.net/th?id=HN.607992280816615928&amp;pid=15.1&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66" y="2511425"/>
            <a:ext cx="2721429"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4005" name="Picture 4" descr="Dinosaur Preschool Toddler Lunch 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6" y="2667000"/>
            <a:ext cx="2721429"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4006" name="Picture 6" descr="http://ts1.mm.bing.net/th?id=HN.608013064158642432&amp;pid=15.1&amp;P=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2428" y="3189291"/>
            <a:ext cx="2721429"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2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8" name="Rectangle 8"/>
          <p:cNvSpPr>
            <a:spLocks noGrp="1" noChangeArrowheads="1"/>
          </p:cNvSpPr>
          <p:nvPr>
            <p:ph type="body" sz="half" idx="4294967295"/>
          </p:nvPr>
        </p:nvSpPr>
        <p:spPr>
          <a:xfrm>
            <a:off x="0" y="938213"/>
            <a:ext cx="8382000" cy="6248400"/>
          </a:xfrm>
        </p:spPr>
        <p:txBody>
          <a:bodyPr/>
          <a:lstStyle/>
          <a:p>
            <a:pPr eaLnBrk="1" hangingPunct="1">
              <a:buFont typeface="Arial" pitchFamily="34" charset="0"/>
              <a:buNone/>
              <a:defRPr/>
            </a:pPr>
            <a:r>
              <a:rPr lang="en-US" sz="3600" b="1" u="sng" dirty="0" smtClean="0">
                <a:solidFill>
                  <a:schemeClr val="bg1"/>
                </a:solidFill>
              </a:rPr>
              <a:t>bioluminescence</a:t>
            </a:r>
            <a:r>
              <a:rPr lang="en-US" sz="3600" dirty="0" smtClean="0">
                <a:solidFill>
                  <a:schemeClr val="bg1"/>
                </a:solidFill>
              </a:rPr>
              <a:t> – light produced by living organisms</a:t>
            </a:r>
          </a:p>
          <a:p>
            <a:pPr eaLnBrk="1" hangingPunct="1">
              <a:buFont typeface="Wingdings" pitchFamily="2" charset="2"/>
              <a:buNone/>
              <a:defRPr/>
            </a:pPr>
            <a:endParaRPr lang="en-US" sz="1000" dirty="0" smtClean="0">
              <a:solidFill>
                <a:schemeClr val="bg1"/>
              </a:solidFill>
            </a:endParaRPr>
          </a:p>
          <a:p>
            <a:pPr lvl="1" eaLnBrk="1" hangingPunct="1">
              <a:defRPr/>
            </a:pPr>
            <a:r>
              <a:rPr lang="en-US" sz="3600" dirty="0" smtClean="0">
                <a:solidFill>
                  <a:schemeClr val="bg1"/>
                </a:solidFill>
              </a:rPr>
              <a:t>fireflies</a:t>
            </a:r>
          </a:p>
          <a:p>
            <a:pPr lvl="1" eaLnBrk="1" hangingPunct="1">
              <a:defRPr/>
            </a:pPr>
            <a:r>
              <a:rPr lang="en-US" sz="3600" dirty="0" smtClean="0">
                <a:solidFill>
                  <a:schemeClr val="bg1"/>
                </a:solidFill>
              </a:rPr>
              <a:t>bioluminescent bacteria</a:t>
            </a:r>
          </a:p>
          <a:p>
            <a:pPr marL="457200" lvl="1" indent="0" eaLnBrk="1" hangingPunct="1">
              <a:buFont typeface="Arial" pitchFamily="34" charset="0"/>
              <a:buNone/>
              <a:defRPr/>
            </a:pPr>
            <a:endParaRPr lang="en-US" sz="3600" dirty="0" smtClean="0">
              <a:solidFill>
                <a:schemeClr val="bg1"/>
              </a:solidFill>
            </a:endParaRPr>
          </a:p>
          <a:p>
            <a:pPr lvl="1" eaLnBrk="1" hangingPunct="1">
              <a:buFont typeface="Wingdings" pitchFamily="2" charset="2"/>
              <a:buNone/>
              <a:defRPr/>
            </a:pPr>
            <a:endParaRPr lang="en-US" sz="3600" dirty="0" smtClean="0"/>
          </a:p>
          <a:p>
            <a:pPr lvl="1" eaLnBrk="1" hangingPunct="1">
              <a:defRPr/>
            </a:pPr>
            <a:endParaRPr lang="en-US" sz="3600" dirty="0" smtClean="0"/>
          </a:p>
          <a:p>
            <a:pPr eaLnBrk="1" hangingPunct="1">
              <a:defRPr/>
            </a:pPr>
            <a:endParaRPr lang="en-US" sz="2800" dirty="0" smtClean="0"/>
          </a:p>
        </p:txBody>
      </p:sp>
      <p:pic>
        <p:nvPicPr>
          <p:cNvPr id="281603" name="Picture 2" descr="http://ts3.mm.bing.net/th?id=H.4602866096868374&amp;pid=1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2595" y="2157413"/>
            <a:ext cx="237066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04" name="Picture 4" descr="http://ts2.mm.bing.net/th?id=H.4924597802893585&amp;pid=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3986213"/>
            <a:ext cx="365729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05" name="Picture 6" descr="http://ts2.mm.bing.net/th?id=H.4929631454822937&amp;pid=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2346" y="4391025"/>
            <a:ext cx="4473726"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228600" y="228601"/>
            <a:ext cx="8686800" cy="1322387"/>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uClr>
                <a:srgbClr val="F79646">
                  <a:lumMod val="75000"/>
                </a:srgbClr>
              </a:buClr>
              <a:buFont typeface="Georgia" pitchFamily="18" charset="0"/>
              <a:buNone/>
              <a:defRPr/>
            </a:pPr>
            <a:r>
              <a:rPr lang="en-US" dirty="0" smtClean="0">
                <a:solidFill>
                  <a:prstClr val="white"/>
                </a:solidFill>
              </a:rPr>
              <a:t>When Can You See Light?</a:t>
            </a:r>
          </a:p>
        </p:txBody>
      </p:sp>
    </p:spTree>
    <p:extLst>
      <p:ext uri="{BB962C8B-B14F-4D97-AF65-F5344CB8AC3E}">
        <p14:creationId xmlns:p14="http://schemas.microsoft.com/office/powerpoint/2010/main" val="1652017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0248">
                                            <p:txEl>
                                              <p:pRg st="0" end="0"/>
                                            </p:txEl>
                                          </p:spTgt>
                                        </p:tgtEl>
                                        <p:attrNameLst>
                                          <p:attrName>style.visibility</p:attrName>
                                        </p:attrNameLst>
                                      </p:cBhvr>
                                      <p:to>
                                        <p:strVal val="visible"/>
                                      </p:to>
                                    </p:set>
                                    <p:anim calcmode="lin" valueType="num">
                                      <p:cBhvr>
                                        <p:cTn id="7" dur="1000" fill="hold"/>
                                        <p:tgtEl>
                                          <p:spTgt spid="10248">
                                            <p:txEl>
                                              <p:pRg st="0" end="0"/>
                                            </p:txEl>
                                          </p:spTgt>
                                        </p:tgtEl>
                                        <p:attrNameLst>
                                          <p:attrName>ppt_w</p:attrName>
                                        </p:attrNameLst>
                                      </p:cBhvr>
                                      <p:tavLst>
                                        <p:tav tm="0" fmla="#ppt_w*sin(2.5*pi*$)">
                                          <p:val>
                                            <p:fltVal val="0"/>
                                          </p:val>
                                        </p:tav>
                                        <p:tav tm="100000">
                                          <p:val>
                                            <p:fltVal val="1"/>
                                          </p:val>
                                        </p:tav>
                                      </p:tavLst>
                                    </p:anim>
                                    <p:anim calcmode="lin" valueType="num">
                                      <p:cBhvr>
                                        <p:cTn id="8" dur="1000" fill="hold"/>
                                        <p:tgtEl>
                                          <p:spTgt spid="1024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0248">
                                            <p:txEl>
                                              <p:pRg st="2" end="2"/>
                                            </p:txEl>
                                          </p:spTgt>
                                        </p:tgtEl>
                                        <p:attrNameLst>
                                          <p:attrName>style.visibility</p:attrName>
                                        </p:attrNameLst>
                                      </p:cBhvr>
                                      <p:to>
                                        <p:strVal val="visible"/>
                                      </p:to>
                                    </p:set>
                                    <p:anim calcmode="lin" valueType="num">
                                      <p:cBhvr>
                                        <p:cTn id="13" dur="1000" fill="hold"/>
                                        <p:tgtEl>
                                          <p:spTgt spid="10248">
                                            <p:txEl>
                                              <p:pRg st="2" end="2"/>
                                            </p:txEl>
                                          </p:spTgt>
                                        </p:tgtEl>
                                        <p:attrNameLst>
                                          <p:attrName>ppt_w</p:attrName>
                                        </p:attrNameLst>
                                      </p:cBhvr>
                                      <p:tavLst>
                                        <p:tav tm="0" fmla="#ppt_w*sin(2.5*pi*$)">
                                          <p:val>
                                            <p:fltVal val="0"/>
                                          </p:val>
                                        </p:tav>
                                        <p:tav tm="100000">
                                          <p:val>
                                            <p:fltVal val="1"/>
                                          </p:val>
                                        </p:tav>
                                      </p:tavLst>
                                    </p:anim>
                                    <p:anim calcmode="lin" valueType="num">
                                      <p:cBhvr>
                                        <p:cTn id="14" dur="1000" fill="hold"/>
                                        <p:tgtEl>
                                          <p:spTgt spid="1024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10248">
                                            <p:txEl>
                                              <p:pRg st="3" end="3"/>
                                            </p:txEl>
                                          </p:spTgt>
                                        </p:tgtEl>
                                        <p:attrNameLst>
                                          <p:attrName>style.visibility</p:attrName>
                                        </p:attrNameLst>
                                      </p:cBhvr>
                                      <p:to>
                                        <p:strVal val="visible"/>
                                      </p:to>
                                    </p:set>
                                    <p:anim calcmode="lin" valueType="num">
                                      <p:cBhvr>
                                        <p:cTn id="19" dur="1000" fill="hold"/>
                                        <p:tgtEl>
                                          <p:spTgt spid="10248">
                                            <p:txEl>
                                              <p:pRg st="3" end="3"/>
                                            </p:txEl>
                                          </p:spTgt>
                                        </p:tgtEl>
                                        <p:attrNameLst>
                                          <p:attrName>ppt_w</p:attrName>
                                        </p:attrNameLst>
                                      </p:cBhvr>
                                      <p:tavLst>
                                        <p:tav tm="0" fmla="#ppt_w*sin(2.5*pi*$)">
                                          <p:val>
                                            <p:fltVal val="0"/>
                                          </p:val>
                                        </p:tav>
                                        <p:tav tm="100000">
                                          <p:val>
                                            <p:fltVal val="1"/>
                                          </p:val>
                                        </p:tav>
                                      </p:tavLst>
                                    </p:anim>
                                    <p:anim calcmode="lin" valueType="num">
                                      <p:cBhvr>
                                        <p:cTn id="20" dur="1000" fill="hold"/>
                                        <p:tgtEl>
                                          <p:spTgt spid="10248">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Title 1"/>
          <p:cNvSpPr>
            <a:spLocks noGrp="1"/>
          </p:cNvSpPr>
          <p:nvPr>
            <p:ph type="title"/>
          </p:nvPr>
        </p:nvSpPr>
        <p:spPr>
          <a:xfrm>
            <a:off x="0" y="0"/>
            <a:ext cx="9601200" cy="1143000"/>
          </a:xfrm>
        </p:spPr>
        <p:txBody>
          <a:bodyPr>
            <a:normAutofit/>
          </a:bodyPr>
          <a:lstStyle/>
          <a:p>
            <a:r>
              <a:rPr lang="en-US" altLang="en-US" sz="4000" b="1" dirty="0" smtClean="0">
                <a:solidFill>
                  <a:srgbClr val="FFC000"/>
                </a:solidFill>
              </a:rPr>
              <a:t>When light hits an object what happens?</a:t>
            </a:r>
          </a:p>
        </p:txBody>
      </p:sp>
      <p:sp>
        <p:nvSpPr>
          <p:cNvPr id="385027" name="Content Placeholder 2"/>
          <p:cNvSpPr>
            <a:spLocks noGrp="1"/>
          </p:cNvSpPr>
          <p:nvPr>
            <p:ph idx="1"/>
          </p:nvPr>
        </p:nvSpPr>
        <p:spPr>
          <a:xfrm>
            <a:off x="457205" y="1143030"/>
            <a:ext cx="8230810" cy="4525963"/>
          </a:xfrm>
        </p:spPr>
        <p:txBody>
          <a:bodyPr/>
          <a:lstStyle/>
          <a:p>
            <a:pPr marL="0" indent="0">
              <a:buFont typeface="Arial" pitchFamily="34" charset="0"/>
              <a:buNone/>
            </a:pPr>
            <a:r>
              <a:rPr lang="en-US" altLang="en-US" dirty="0" smtClean="0"/>
              <a:t>Opaque objects do not allow light to pass through, this makes a dark shadow.</a:t>
            </a:r>
          </a:p>
          <a:p>
            <a:pPr marL="0" indent="0">
              <a:buFont typeface="Arial" pitchFamily="34" charset="0"/>
              <a:buNone/>
            </a:pPr>
            <a:endParaRPr lang="en-US" altLang="en-US" dirty="0" smtClean="0"/>
          </a:p>
          <a:p>
            <a:pPr marL="0" indent="0">
              <a:buFont typeface="Arial" pitchFamily="34" charset="0"/>
              <a:buNone/>
            </a:pPr>
            <a:endParaRPr lang="en-US" altLang="en-US" dirty="0" smtClean="0"/>
          </a:p>
          <a:p>
            <a:pPr marL="0" indent="0">
              <a:buFont typeface="Arial" pitchFamily="34" charset="0"/>
              <a:buNone/>
            </a:pPr>
            <a:endParaRPr lang="en-US" altLang="en-US" dirty="0" smtClean="0"/>
          </a:p>
          <a:p>
            <a:pPr marL="0" indent="0">
              <a:buFont typeface="Arial" pitchFamily="34" charset="0"/>
              <a:buNone/>
            </a:pPr>
            <a:endParaRPr lang="en-US" altLang="en-US" dirty="0" smtClean="0"/>
          </a:p>
          <a:p>
            <a:pPr marL="0" indent="0">
              <a:buFont typeface="Arial" pitchFamily="34" charset="0"/>
              <a:buNone/>
            </a:pPr>
            <a:endParaRPr lang="en-US" altLang="en-US" dirty="0" smtClean="0"/>
          </a:p>
          <a:p>
            <a:pPr marL="0" indent="0">
              <a:buFont typeface="Arial" pitchFamily="34" charset="0"/>
              <a:buNone/>
            </a:pPr>
            <a:r>
              <a:rPr lang="en-US" altLang="en-US" b="1" dirty="0" smtClean="0">
                <a:solidFill>
                  <a:srgbClr val="FF0000"/>
                </a:solidFill>
              </a:rPr>
              <a:t>Opaque</a:t>
            </a:r>
            <a:r>
              <a:rPr lang="en-US" altLang="en-US" dirty="0" smtClean="0">
                <a:solidFill>
                  <a:srgbClr val="FF0000"/>
                </a:solidFill>
              </a:rPr>
              <a:t>: no light can pass through</a:t>
            </a:r>
          </a:p>
        </p:txBody>
      </p:sp>
      <p:pic>
        <p:nvPicPr>
          <p:cNvPr id="385028" name="Picture 2" descr="http://www.bbc.co.uk/bitesize/ks2/science/images/man_shadow.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15" y="2286000"/>
            <a:ext cx="4334631"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5029" name="Picture 4" descr="Sitemap | Search | Contact 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3546" y="2546352"/>
            <a:ext cx="2721429"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5030" name="Picture 6" descr="http://ts1.mm.bing.net/th?id=HN.608022336988187360&amp;pid=15.1&amp;P=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9746" y="5140325"/>
            <a:ext cx="2721429"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5031" name="Picture 8" descr="http://ts3.mm.bing.net/th?id=HN.608048403152701214&amp;pid=15.1&amp;P=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6" y="4953030"/>
            <a:ext cx="2721429"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5177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Content Placeholder 2"/>
          <p:cNvSpPr>
            <a:spLocks noGrp="1"/>
          </p:cNvSpPr>
          <p:nvPr>
            <p:ph idx="1"/>
          </p:nvPr>
        </p:nvSpPr>
        <p:spPr>
          <a:xfrm>
            <a:off x="457200" y="1524000"/>
            <a:ext cx="8229600" cy="5105400"/>
          </a:xfrm>
        </p:spPr>
        <p:txBody>
          <a:bodyPr>
            <a:normAutofit/>
          </a:bodyPr>
          <a:lstStyle/>
          <a:p>
            <a:pPr marL="0" indent="0" eaLnBrk="1" hangingPunct="1">
              <a:buFont typeface="Arial" pitchFamily="34" charset="0"/>
              <a:buNone/>
            </a:pPr>
            <a:r>
              <a:rPr lang="en-US" altLang="en-US" dirty="0" smtClean="0"/>
              <a:t>Some objects allow some light to pass through.</a:t>
            </a:r>
          </a:p>
          <a:p>
            <a:pPr marL="0" indent="0" eaLnBrk="1" hangingPunct="1">
              <a:buFont typeface="Arial" pitchFamily="34" charset="0"/>
              <a:buNone/>
            </a:pPr>
            <a:endParaRPr lang="en-US" altLang="en-US" dirty="0" smtClean="0"/>
          </a:p>
          <a:p>
            <a:pPr marL="0" indent="0" eaLnBrk="1" hangingPunct="1">
              <a:buFont typeface="Arial" pitchFamily="34" charset="0"/>
              <a:buNone/>
            </a:pPr>
            <a:endParaRPr lang="en-US" altLang="en-US" dirty="0" smtClean="0"/>
          </a:p>
          <a:p>
            <a:pPr marL="0" indent="0" eaLnBrk="1" hangingPunct="1">
              <a:buFont typeface="Arial" pitchFamily="34" charset="0"/>
              <a:buNone/>
            </a:pPr>
            <a:endParaRPr lang="en-US" altLang="en-US" dirty="0" smtClean="0"/>
          </a:p>
          <a:p>
            <a:pPr marL="0" indent="0" eaLnBrk="1" hangingPunct="1">
              <a:buFont typeface="Arial" pitchFamily="34" charset="0"/>
              <a:buNone/>
            </a:pPr>
            <a:endParaRPr lang="en-US" altLang="en-US" dirty="0" smtClean="0"/>
          </a:p>
          <a:p>
            <a:pPr marL="0" indent="0" eaLnBrk="1" hangingPunct="1">
              <a:buFont typeface="Arial" pitchFamily="34" charset="0"/>
              <a:buNone/>
            </a:pPr>
            <a:endParaRPr lang="en-US" altLang="en-US" dirty="0" smtClean="0"/>
          </a:p>
          <a:p>
            <a:pPr marL="0" indent="0" eaLnBrk="1" hangingPunct="1">
              <a:buFont typeface="Arial" pitchFamily="34" charset="0"/>
              <a:buNone/>
            </a:pPr>
            <a:endParaRPr lang="en-US" altLang="en-US" dirty="0" smtClean="0"/>
          </a:p>
          <a:p>
            <a:pPr marL="0" indent="0" eaLnBrk="1" hangingPunct="1">
              <a:buFont typeface="Arial" pitchFamily="34" charset="0"/>
              <a:buNone/>
            </a:pPr>
            <a:endParaRPr lang="en-US" altLang="en-US" b="1" dirty="0" smtClean="0">
              <a:solidFill>
                <a:srgbClr val="FF0000"/>
              </a:solidFill>
            </a:endParaRPr>
          </a:p>
          <a:p>
            <a:pPr marL="0" indent="0" eaLnBrk="1" hangingPunct="1">
              <a:buFont typeface="Arial" pitchFamily="34" charset="0"/>
              <a:buNone/>
            </a:pPr>
            <a:endParaRPr lang="en-US" altLang="en-US" b="1" dirty="0" smtClean="0">
              <a:solidFill>
                <a:srgbClr val="FF0000"/>
              </a:solidFill>
            </a:endParaRPr>
          </a:p>
          <a:p>
            <a:pPr marL="0" indent="0" eaLnBrk="1" hangingPunct="1">
              <a:buFont typeface="Arial" pitchFamily="34" charset="0"/>
              <a:buNone/>
            </a:pPr>
            <a:r>
              <a:rPr lang="en-US" altLang="en-US" b="1" dirty="0" smtClean="0">
                <a:solidFill>
                  <a:srgbClr val="FF0000"/>
                </a:solidFill>
              </a:rPr>
              <a:t>Translucent</a:t>
            </a:r>
            <a:r>
              <a:rPr lang="en-US" altLang="en-US" dirty="0" smtClean="0">
                <a:solidFill>
                  <a:srgbClr val="FF0000"/>
                </a:solidFill>
              </a:rPr>
              <a:t>: some light can pass through</a:t>
            </a:r>
          </a:p>
        </p:txBody>
      </p:sp>
      <p:pic>
        <p:nvPicPr>
          <p:cNvPr id="386052" name="Picture 2" descr="http://ts3.mm.bing.net/th?id=HN.608021881726372422&amp;pid=15.1&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603" y="2690817"/>
            <a:ext cx="2567214"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053" name="Picture 4" descr="http://ts3.mm.bing.net/th?id=HN.608029385040856166&amp;pid=15.1&amp;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4388" y="3395700"/>
            <a:ext cx="1973035"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054" name="Picture 6" descr="http://ts2.mm.bing.net/th?id=HN.607997357464160489&amp;pid=15.1&amp;P=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1842" y="2182813"/>
            <a:ext cx="1782536"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055" name="Picture 8" descr="notebook pap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6107" y="3368675"/>
            <a:ext cx="162681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601200" cy="1143000"/>
          </a:xfrm>
          <a:prstGeom prst="rect">
            <a:avLst/>
          </a:prstGeom>
        </p:spPr>
        <p:txBody>
          <a:bodyPr vert="horz" lIns="0" rIns="0" bIns="0" anchor="b">
            <a:normAutofit/>
          </a:bodyPr>
          <a:lstStyle/>
          <a:p>
            <a:pPr fontAlgn="auto">
              <a:spcAft>
                <a:spcPts val="0"/>
              </a:spcAft>
              <a:defRPr/>
            </a:pPr>
            <a:r>
              <a:rPr lang="en-US" altLang="en-US" sz="4000" b="1" smtClean="0">
                <a:solidFill>
                  <a:srgbClr val="FFC000"/>
                </a:solidFill>
                <a:latin typeface="Calibri"/>
              </a:rPr>
              <a:t>When light hits an object what happens?</a:t>
            </a:r>
            <a:endParaRPr lang="en-US" altLang="en-US" sz="4000" b="1" dirty="0" smtClean="0">
              <a:solidFill>
                <a:srgbClr val="FFC000"/>
              </a:solidFill>
              <a:latin typeface="Calibri"/>
            </a:endParaRPr>
          </a:p>
        </p:txBody>
      </p:sp>
    </p:spTree>
    <p:extLst>
      <p:ext uri="{BB962C8B-B14F-4D97-AF65-F5344CB8AC3E}">
        <p14:creationId xmlns:p14="http://schemas.microsoft.com/office/powerpoint/2010/main" val="28326647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5" name="Content Placeholder 2"/>
          <p:cNvSpPr>
            <a:spLocks noGrp="1"/>
          </p:cNvSpPr>
          <p:nvPr>
            <p:ph idx="1"/>
          </p:nvPr>
        </p:nvSpPr>
        <p:spPr>
          <a:xfrm>
            <a:off x="304800" y="1676400"/>
            <a:ext cx="8229600" cy="5181600"/>
          </a:xfrm>
        </p:spPr>
        <p:txBody>
          <a:bodyPr/>
          <a:lstStyle/>
          <a:p>
            <a:pPr marL="0" indent="0" eaLnBrk="1" hangingPunct="1">
              <a:buFont typeface="Arial" pitchFamily="34" charset="0"/>
              <a:buNone/>
            </a:pPr>
            <a:r>
              <a:rPr lang="en-US" altLang="en-US" dirty="0" smtClean="0"/>
              <a:t>Translucent objects allow some light to pass through.  This makes a light shadow.</a:t>
            </a:r>
          </a:p>
          <a:p>
            <a:pPr marL="0" indent="0" eaLnBrk="1" hangingPunct="1">
              <a:buFont typeface="Arial" pitchFamily="34" charset="0"/>
              <a:buNone/>
            </a:pPr>
            <a:endParaRPr lang="en-US" altLang="en-US" dirty="0" smtClean="0"/>
          </a:p>
          <a:p>
            <a:pPr marL="0" indent="0" eaLnBrk="1" hangingPunct="1">
              <a:buFont typeface="Arial" pitchFamily="34" charset="0"/>
              <a:buNone/>
            </a:pPr>
            <a:endParaRPr lang="en-US" altLang="en-US" dirty="0" smtClean="0"/>
          </a:p>
          <a:p>
            <a:pPr marL="0" indent="0" eaLnBrk="1" hangingPunct="1">
              <a:buFont typeface="Arial" pitchFamily="34" charset="0"/>
              <a:buNone/>
            </a:pPr>
            <a:endParaRPr lang="en-US" altLang="en-US" dirty="0" smtClean="0"/>
          </a:p>
          <a:p>
            <a:pPr marL="0" indent="0" eaLnBrk="1" hangingPunct="1">
              <a:buFont typeface="Arial" pitchFamily="34" charset="0"/>
              <a:buNone/>
            </a:pPr>
            <a:endParaRPr lang="en-US" altLang="en-US" dirty="0" smtClean="0"/>
          </a:p>
          <a:p>
            <a:pPr marL="0" indent="0" eaLnBrk="1" hangingPunct="1">
              <a:buFont typeface="Arial" pitchFamily="34" charset="0"/>
              <a:buNone/>
            </a:pPr>
            <a:endParaRPr lang="en-US" altLang="en-US" dirty="0" smtClean="0"/>
          </a:p>
          <a:p>
            <a:pPr marL="0" indent="0" eaLnBrk="1" hangingPunct="1">
              <a:buFont typeface="Arial" pitchFamily="34" charset="0"/>
              <a:buNone/>
            </a:pPr>
            <a:endParaRPr lang="en-US" altLang="en-US" dirty="0" smtClean="0"/>
          </a:p>
          <a:p>
            <a:pPr marL="0" indent="0" eaLnBrk="1" hangingPunct="1">
              <a:buFont typeface="Arial" pitchFamily="34" charset="0"/>
              <a:buNone/>
            </a:pPr>
            <a:endParaRPr lang="en-US" altLang="en-US" b="1" dirty="0" smtClean="0">
              <a:solidFill>
                <a:srgbClr val="FF0000"/>
              </a:solidFill>
            </a:endParaRPr>
          </a:p>
          <a:p>
            <a:pPr marL="0" indent="0" eaLnBrk="1" hangingPunct="1">
              <a:buFont typeface="Arial" pitchFamily="34" charset="0"/>
              <a:buNone/>
            </a:pPr>
            <a:endParaRPr lang="en-US" altLang="en-US" b="1" dirty="0" smtClean="0">
              <a:solidFill>
                <a:srgbClr val="FF0000"/>
              </a:solidFill>
            </a:endParaRPr>
          </a:p>
          <a:p>
            <a:pPr marL="0" indent="0" eaLnBrk="1" hangingPunct="1">
              <a:buFont typeface="Arial" pitchFamily="34" charset="0"/>
              <a:buNone/>
            </a:pPr>
            <a:r>
              <a:rPr lang="en-US" altLang="en-US" b="1" dirty="0" smtClean="0">
                <a:solidFill>
                  <a:srgbClr val="FF0000"/>
                </a:solidFill>
              </a:rPr>
              <a:t>Translucent</a:t>
            </a:r>
            <a:r>
              <a:rPr lang="en-US" altLang="en-US" dirty="0" smtClean="0">
                <a:solidFill>
                  <a:srgbClr val="FF0000"/>
                </a:solidFill>
              </a:rPr>
              <a:t>: some light can pass through</a:t>
            </a:r>
          </a:p>
        </p:txBody>
      </p:sp>
      <p:pic>
        <p:nvPicPr>
          <p:cNvPr id="387076" name="Picture 2" descr="http://ts4.mm.bing.net/th?id=HN.608045199107821391&amp;pid=15.1&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15" y="2819430"/>
            <a:ext cx="4316489"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077" name="Picture 6" descr="http://ts3.mm.bing.net/th?id=HN.608027456593398086&amp;pid=15.1&amp;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6" y="4419600"/>
            <a:ext cx="2721429"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078" name="Picture 8" descr="http://ts4.mm.bing.net/th?id=HN.608035750173805567&amp;pid=15.1&amp;P=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6" y="2133600"/>
            <a:ext cx="2721429"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0" y="0"/>
            <a:ext cx="9601200" cy="1143000"/>
          </a:xfrm>
        </p:spPr>
        <p:txBody>
          <a:bodyPr>
            <a:normAutofit/>
          </a:bodyPr>
          <a:lstStyle/>
          <a:p>
            <a:r>
              <a:rPr lang="en-US" altLang="en-US" sz="4000" b="1" dirty="0" smtClean="0">
                <a:solidFill>
                  <a:srgbClr val="FFC000"/>
                </a:solidFill>
              </a:rPr>
              <a:t>When light hits an object what happens?</a:t>
            </a:r>
          </a:p>
        </p:txBody>
      </p:sp>
    </p:spTree>
    <p:extLst>
      <p:ext uri="{BB962C8B-B14F-4D97-AF65-F5344CB8AC3E}">
        <p14:creationId xmlns:p14="http://schemas.microsoft.com/office/powerpoint/2010/main" val="35039544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9" name="Content Placeholder 2"/>
          <p:cNvSpPr>
            <a:spLocks noGrp="1"/>
          </p:cNvSpPr>
          <p:nvPr>
            <p:ph idx="1"/>
          </p:nvPr>
        </p:nvSpPr>
        <p:spPr/>
        <p:txBody>
          <a:bodyPr/>
          <a:lstStyle/>
          <a:p>
            <a:pPr marL="0" indent="0" eaLnBrk="1" hangingPunct="1">
              <a:buFont typeface="Arial" pitchFamily="34" charset="0"/>
              <a:buNone/>
            </a:pPr>
            <a:r>
              <a:rPr lang="en-US" altLang="en-US" smtClean="0"/>
              <a:t>Some objects allow some light to pass through.</a:t>
            </a:r>
          </a:p>
          <a:p>
            <a:pPr marL="0" indent="0" eaLnBrk="1" hangingPunct="1">
              <a:buFont typeface="Arial" pitchFamily="34" charset="0"/>
              <a:buNone/>
            </a:pPr>
            <a:endParaRPr lang="en-US" altLang="en-US" smtClean="0"/>
          </a:p>
          <a:p>
            <a:pPr marL="0" indent="0" eaLnBrk="1" hangingPunct="1">
              <a:buFont typeface="Arial" pitchFamily="34" charset="0"/>
              <a:buNone/>
            </a:pPr>
            <a:endParaRPr lang="en-US" altLang="en-US" smtClean="0"/>
          </a:p>
          <a:p>
            <a:pPr marL="0" indent="0" eaLnBrk="1" hangingPunct="1">
              <a:buFont typeface="Arial" pitchFamily="34" charset="0"/>
              <a:buNone/>
            </a:pPr>
            <a:endParaRPr lang="en-US" altLang="en-US" smtClean="0"/>
          </a:p>
          <a:p>
            <a:pPr marL="0" indent="0" eaLnBrk="1" hangingPunct="1">
              <a:buFont typeface="Arial" pitchFamily="34" charset="0"/>
              <a:buNone/>
            </a:pPr>
            <a:endParaRPr lang="en-US" altLang="en-US" smtClean="0"/>
          </a:p>
          <a:p>
            <a:pPr marL="0" indent="0" eaLnBrk="1" hangingPunct="1">
              <a:buFont typeface="Arial" pitchFamily="34" charset="0"/>
              <a:buNone/>
            </a:pPr>
            <a:endParaRPr lang="en-US" altLang="en-US" smtClean="0"/>
          </a:p>
          <a:p>
            <a:pPr marL="0" indent="0" eaLnBrk="1" hangingPunct="1">
              <a:buFont typeface="Arial" pitchFamily="34" charset="0"/>
              <a:buNone/>
            </a:pPr>
            <a:endParaRPr lang="en-US" altLang="en-US" smtClean="0"/>
          </a:p>
          <a:p>
            <a:pPr marL="0" indent="0" eaLnBrk="1" hangingPunct="1">
              <a:buFont typeface="Arial" pitchFamily="34" charset="0"/>
              <a:buNone/>
            </a:pPr>
            <a:r>
              <a:rPr lang="en-US" altLang="en-US" b="1" smtClean="0">
                <a:solidFill>
                  <a:srgbClr val="FF0000"/>
                </a:solidFill>
              </a:rPr>
              <a:t>Transparent</a:t>
            </a:r>
            <a:r>
              <a:rPr lang="en-US" altLang="en-US" smtClean="0">
                <a:solidFill>
                  <a:srgbClr val="FF0000"/>
                </a:solidFill>
              </a:rPr>
              <a:t>: light can pass through easily</a:t>
            </a:r>
          </a:p>
        </p:txBody>
      </p:sp>
      <p:pic>
        <p:nvPicPr>
          <p:cNvPr id="388100" name="Picture 4" descr="http://ts2.mm.bing.net/th?id=HN.608045156156836893&amp;pid=15.1&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9314" y="2701925"/>
            <a:ext cx="2963333"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8101" name="Picture 8" descr="http://ts1.mm.bing.net/th?id=HN.608016422823790116&amp;pid=15.1&amp;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214" y="2678117"/>
            <a:ext cx="2721429"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8102" name="Picture 10" descr="dream boat clear bott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5166" y="2459038"/>
            <a:ext cx="2721429"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0" y="0"/>
            <a:ext cx="9601200" cy="1143000"/>
          </a:xfrm>
        </p:spPr>
        <p:txBody>
          <a:bodyPr>
            <a:normAutofit/>
          </a:bodyPr>
          <a:lstStyle/>
          <a:p>
            <a:r>
              <a:rPr lang="en-US" altLang="en-US" sz="4000" b="1" dirty="0" smtClean="0">
                <a:solidFill>
                  <a:srgbClr val="FFC000"/>
                </a:solidFill>
              </a:rPr>
              <a:t>When light hits an object what happens?</a:t>
            </a:r>
          </a:p>
        </p:txBody>
      </p:sp>
    </p:spTree>
    <p:extLst>
      <p:ext uri="{BB962C8B-B14F-4D97-AF65-F5344CB8AC3E}">
        <p14:creationId xmlns:p14="http://schemas.microsoft.com/office/powerpoint/2010/main" val="9462930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Title 1"/>
          <p:cNvSpPr>
            <a:spLocks noGrp="1"/>
          </p:cNvSpPr>
          <p:nvPr>
            <p:ph type="title"/>
          </p:nvPr>
        </p:nvSpPr>
        <p:spPr>
          <a:xfrm>
            <a:off x="0" y="274638"/>
            <a:ext cx="9144000" cy="1143000"/>
          </a:xfrm>
        </p:spPr>
        <p:txBody>
          <a:bodyPr>
            <a:normAutofit fontScale="90000"/>
          </a:bodyPr>
          <a:lstStyle/>
          <a:p>
            <a:pPr eaLnBrk="1" hangingPunct="1"/>
            <a:r>
              <a:rPr lang="en-US" altLang="en-US" smtClean="0">
                <a:solidFill>
                  <a:srgbClr val="FFC000"/>
                </a:solidFill>
              </a:rPr>
              <a:t>When light hits an object what happens?</a:t>
            </a:r>
          </a:p>
        </p:txBody>
      </p:sp>
      <p:sp>
        <p:nvSpPr>
          <p:cNvPr id="389123" name="Content Placeholder 2"/>
          <p:cNvSpPr>
            <a:spLocks noGrp="1"/>
          </p:cNvSpPr>
          <p:nvPr>
            <p:ph idx="1"/>
          </p:nvPr>
        </p:nvSpPr>
        <p:spPr>
          <a:xfrm>
            <a:off x="457200" y="1935480"/>
            <a:ext cx="8229600" cy="4693920"/>
          </a:xfrm>
        </p:spPr>
        <p:txBody>
          <a:bodyPr>
            <a:normAutofit/>
          </a:bodyPr>
          <a:lstStyle/>
          <a:p>
            <a:pPr marL="0" indent="0" eaLnBrk="1" hangingPunct="1">
              <a:buFont typeface="Arial" pitchFamily="34" charset="0"/>
              <a:buNone/>
            </a:pPr>
            <a:r>
              <a:rPr lang="en-US" altLang="en-US" dirty="0" smtClean="0"/>
              <a:t>Transparent objects let almost all light pass through.  So there is a very slight shadow or no shadow at all. </a:t>
            </a:r>
          </a:p>
          <a:p>
            <a:pPr marL="0" indent="0" eaLnBrk="1" hangingPunct="1">
              <a:buFont typeface="Arial" pitchFamily="34" charset="0"/>
              <a:buNone/>
            </a:pPr>
            <a:endParaRPr lang="en-US" altLang="en-US" dirty="0" smtClean="0"/>
          </a:p>
          <a:p>
            <a:pPr marL="0" indent="0" eaLnBrk="1" hangingPunct="1">
              <a:buFont typeface="Arial" pitchFamily="34" charset="0"/>
              <a:buNone/>
            </a:pPr>
            <a:endParaRPr lang="en-US" altLang="en-US" dirty="0" smtClean="0"/>
          </a:p>
          <a:p>
            <a:pPr marL="0" indent="0" eaLnBrk="1" hangingPunct="1">
              <a:buFont typeface="Arial" pitchFamily="34" charset="0"/>
              <a:buNone/>
            </a:pPr>
            <a:endParaRPr lang="en-US" altLang="en-US" dirty="0" smtClean="0"/>
          </a:p>
          <a:p>
            <a:pPr marL="0" indent="0" eaLnBrk="1" hangingPunct="1">
              <a:buFont typeface="Arial" pitchFamily="34" charset="0"/>
              <a:buNone/>
            </a:pPr>
            <a:endParaRPr lang="en-US" altLang="en-US" dirty="0" smtClean="0"/>
          </a:p>
          <a:p>
            <a:pPr marL="0" indent="0" eaLnBrk="1" hangingPunct="1">
              <a:buFont typeface="Arial" pitchFamily="34" charset="0"/>
              <a:buNone/>
            </a:pPr>
            <a:endParaRPr lang="en-US" altLang="en-US" dirty="0" smtClean="0"/>
          </a:p>
          <a:p>
            <a:pPr marL="0" indent="0" eaLnBrk="1" hangingPunct="1">
              <a:buFont typeface="Arial" pitchFamily="34" charset="0"/>
              <a:buNone/>
            </a:pPr>
            <a:endParaRPr lang="en-US" altLang="en-US" dirty="0"/>
          </a:p>
          <a:p>
            <a:pPr marL="0" indent="0" eaLnBrk="1" hangingPunct="1">
              <a:buFont typeface="Arial" pitchFamily="34" charset="0"/>
              <a:buNone/>
            </a:pPr>
            <a:endParaRPr lang="en-US" altLang="en-US" dirty="0" smtClean="0"/>
          </a:p>
          <a:p>
            <a:pPr marL="0" indent="0" eaLnBrk="1" hangingPunct="1">
              <a:buFont typeface="Arial" pitchFamily="34" charset="0"/>
              <a:buNone/>
            </a:pPr>
            <a:r>
              <a:rPr lang="en-US" altLang="en-US" b="1" dirty="0" smtClean="0">
                <a:solidFill>
                  <a:srgbClr val="FF0000"/>
                </a:solidFill>
              </a:rPr>
              <a:t>Transparent</a:t>
            </a:r>
            <a:r>
              <a:rPr lang="en-US" altLang="en-US" dirty="0" smtClean="0">
                <a:solidFill>
                  <a:srgbClr val="FF0000"/>
                </a:solidFill>
              </a:rPr>
              <a:t>: light can pass through easily </a:t>
            </a:r>
          </a:p>
        </p:txBody>
      </p:sp>
      <p:pic>
        <p:nvPicPr>
          <p:cNvPr id="389124" name="Picture 10" descr="dream boat clear bott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7546" y="2921000"/>
            <a:ext cx="2721429"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25" name="Picture 2" descr="http://ts2.mm.bing.net/th?id=HN.608037201877205437&amp;pid=15.1&amp;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28" y="3343312"/>
            <a:ext cx="2721429"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9001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Title 1"/>
          <p:cNvSpPr>
            <a:spLocks noGrp="1"/>
          </p:cNvSpPr>
          <p:nvPr>
            <p:ph type="title"/>
          </p:nvPr>
        </p:nvSpPr>
        <p:spPr/>
        <p:txBody>
          <a:bodyPr/>
          <a:lstStyle/>
          <a:p>
            <a:pPr eaLnBrk="1" hangingPunct="1"/>
            <a:r>
              <a:rPr lang="en-US" altLang="en-US" smtClean="0"/>
              <a:t>How can you remember?</a:t>
            </a:r>
          </a:p>
        </p:txBody>
      </p:sp>
      <p:sp>
        <p:nvSpPr>
          <p:cNvPr id="390147" name="Content Placeholder 2"/>
          <p:cNvSpPr>
            <a:spLocks noGrp="1"/>
          </p:cNvSpPr>
          <p:nvPr>
            <p:ph idx="1"/>
          </p:nvPr>
        </p:nvSpPr>
        <p:spPr/>
        <p:txBody>
          <a:bodyPr/>
          <a:lstStyle/>
          <a:p>
            <a:pPr eaLnBrk="1" hangingPunct="1"/>
            <a:endParaRPr lang="en-US" altLang="en-US" smtClean="0"/>
          </a:p>
        </p:txBody>
      </p:sp>
    </p:spTree>
    <p:extLst>
      <p:ext uri="{BB962C8B-B14F-4D97-AF65-F5344CB8AC3E}">
        <p14:creationId xmlns:p14="http://schemas.microsoft.com/office/powerpoint/2010/main" val="16508589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2584" y="1706600"/>
            <a:ext cx="6171596" cy="1323975"/>
          </a:xfrm>
          <a:prstGeom prst="rect">
            <a:avLst/>
          </a:prstGeom>
          <a:noFill/>
          <a:ln>
            <a:noFill/>
          </a:ln>
        </p:spPr>
        <p:txBody>
          <a:bodyPr>
            <a:spAutoFit/>
          </a:bodyPr>
          <a:lstStyle/>
          <a:p>
            <a:pPr algn="ctr" fontAlgn="auto">
              <a:spcBef>
                <a:spcPts val="0"/>
              </a:spcBef>
              <a:spcAft>
                <a:spcPts val="0"/>
              </a:spcAft>
              <a:defRPr/>
            </a:pPr>
            <a:r>
              <a:rPr lang="en-US" sz="8000" b="1" dirty="0">
                <a:ln w="10541" cmpd="sng">
                  <a:noFill/>
                  <a:prstDash val="solid"/>
                </a:ln>
                <a:solidFill>
                  <a:srgbClr val="7030A0"/>
                </a:solidFill>
                <a:latin typeface="Berlin Sans FB" panose="020E0602020502020306" pitchFamily="34" charset="0"/>
                <a:ea typeface="MS PGothic" pitchFamily="34" charset="-128"/>
              </a:rPr>
              <a:t>Opaque</a:t>
            </a:r>
          </a:p>
        </p:txBody>
      </p:sp>
      <p:sp>
        <p:nvSpPr>
          <p:cNvPr id="391171" name="Title 1"/>
          <p:cNvSpPr txBox="1">
            <a:spLocks/>
          </p:cNvSpPr>
          <p:nvPr/>
        </p:nvSpPr>
        <p:spPr bwMode="auto">
          <a:xfrm>
            <a:off x="601745" y="427038"/>
            <a:ext cx="823081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400" smtClean="0">
                <a:solidFill>
                  <a:prstClr val="black"/>
                </a:solidFill>
                <a:ea typeface="MS PGothic" pitchFamily="34" charset="-128"/>
              </a:rPr>
              <a:t>How can you remember?</a:t>
            </a:r>
          </a:p>
        </p:txBody>
      </p:sp>
    </p:spTree>
    <p:extLst>
      <p:ext uri="{BB962C8B-B14F-4D97-AF65-F5344CB8AC3E}">
        <p14:creationId xmlns:p14="http://schemas.microsoft.com/office/powerpoint/2010/main" val="36164574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1155" y="1590712"/>
            <a:ext cx="6171596" cy="1323975"/>
          </a:xfrm>
          <a:prstGeom prst="rect">
            <a:avLst/>
          </a:prstGeom>
          <a:noFill/>
          <a:ln>
            <a:noFill/>
          </a:ln>
        </p:spPr>
        <p:txBody>
          <a:bodyPr>
            <a:spAutoFit/>
          </a:bodyPr>
          <a:lstStyle/>
          <a:p>
            <a:pPr algn="ctr" fontAlgn="auto">
              <a:spcBef>
                <a:spcPts val="0"/>
              </a:spcBef>
              <a:spcAft>
                <a:spcPts val="0"/>
              </a:spcAft>
              <a:defRPr/>
            </a:pPr>
            <a:r>
              <a:rPr lang="en-US" sz="8000" b="1" dirty="0">
                <a:ln w="10541" cmpd="sng">
                  <a:noFill/>
                  <a:prstDash val="solid"/>
                </a:ln>
                <a:solidFill>
                  <a:srgbClr val="7030A0"/>
                </a:solidFill>
                <a:latin typeface="Berlin Sans FB" panose="020E0602020502020306" pitchFamily="34" charset="0"/>
                <a:ea typeface="MS PGothic" pitchFamily="34" charset="-128"/>
              </a:rPr>
              <a:t>Opaque</a:t>
            </a:r>
          </a:p>
        </p:txBody>
      </p:sp>
      <p:sp>
        <p:nvSpPr>
          <p:cNvPr id="392195" name="Title 1"/>
          <p:cNvSpPr txBox="1">
            <a:spLocks/>
          </p:cNvSpPr>
          <p:nvPr/>
        </p:nvSpPr>
        <p:spPr bwMode="auto">
          <a:xfrm>
            <a:off x="601745" y="427038"/>
            <a:ext cx="823081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400" smtClean="0">
                <a:solidFill>
                  <a:prstClr val="black"/>
                </a:solidFill>
                <a:ea typeface="MS PGothic" pitchFamily="34" charset="-128"/>
              </a:rPr>
              <a:t>How can you remember?</a:t>
            </a:r>
          </a:p>
        </p:txBody>
      </p:sp>
      <p:sp>
        <p:nvSpPr>
          <p:cNvPr id="2" name="Oval 1"/>
          <p:cNvSpPr/>
          <p:nvPr/>
        </p:nvSpPr>
        <p:spPr>
          <a:xfrm>
            <a:off x="817336" y="2068513"/>
            <a:ext cx="249464" cy="40481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5613">
              <a:defRPr/>
            </a:pPr>
            <a:endParaRPr lang="en-US">
              <a:solidFill>
                <a:prstClr val="white"/>
              </a:solidFill>
            </a:endParaRPr>
          </a:p>
        </p:txBody>
      </p:sp>
    </p:spTree>
    <p:extLst>
      <p:ext uri="{BB962C8B-B14F-4D97-AF65-F5344CB8AC3E}">
        <p14:creationId xmlns:p14="http://schemas.microsoft.com/office/powerpoint/2010/main" val="275682918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0578" y="1416051"/>
            <a:ext cx="6171595" cy="1323975"/>
          </a:xfrm>
          <a:prstGeom prst="rect">
            <a:avLst/>
          </a:prstGeom>
          <a:noFill/>
          <a:ln>
            <a:noFill/>
          </a:ln>
        </p:spPr>
        <p:txBody>
          <a:bodyPr>
            <a:spAutoFit/>
          </a:bodyPr>
          <a:lstStyle/>
          <a:p>
            <a:pPr algn="ctr" fontAlgn="auto">
              <a:spcBef>
                <a:spcPts val="0"/>
              </a:spcBef>
              <a:spcAft>
                <a:spcPts val="0"/>
              </a:spcAft>
              <a:defRPr/>
            </a:pPr>
            <a:r>
              <a:rPr lang="en-US" sz="8000" b="1" dirty="0">
                <a:ln w="10541" cmpd="sng">
                  <a:noFill/>
                  <a:prstDash val="solid"/>
                </a:ln>
                <a:solidFill>
                  <a:srgbClr val="7030A0"/>
                </a:solidFill>
                <a:latin typeface="Berlin Sans FB" panose="020E0602020502020306" pitchFamily="34" charset="0"/>
                <a:ea typeface="MS PGothic" pitchFamily="34" charset="-128"/>
              </a:rPr>
              <a:t>Opaque</a:t>
            </a:r>
          </a:p>
        </p:txBody>
      </p:sp>
      <p:sp>
        <p:nvSpPr>
          <p:cNvPr id="393219" name="Title 1"/>
          <p:cNvSpPr txBox="1">
            <a:spLocks/>
          </p:cNvSpPr>
          <p:nvPr/>
        </p:nvSpPr>
        <p:spPr bwMode="auto">
          <a:xfrm>
            <a:off x="601745" y="427038"/>
            <a:ext cx="823081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400" smtClean="0">
                <a:solidFill>
                  <a:prstClr val="black"/>
                </a:solidFill>
                <a:ea typeface="MS PGothic" pitchFamily="34" charset="-128"/>
              </a:rPr>
              <a:t>How can you remember?</a:t>
            </a:r>
          </a:p>
        </p:txBody>
      </p:sp>
      <p:sp>
        <p:nvSpPr>
          <p:cNvPr id="2" name="Oval 1"/>
          <p:cNvSpPr/>
          <p:nvPr/>
        </p:nvSpPr>
        <p:spPr>
          <a:xfrm>
            <a:off x="685800" y="1893888"/>
            <a:ext cx="249465" cy="40481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5613">
              <a:defRPr/>
            </a:pPr>
            <a:endParaRPr lang="en-US">
              <a:solidFill>
                <a:prstClr val="white"/>
              </a:solidFill>
            </a:endParaRPr>
          </a:p>
        </p:txBody>
      </p:sp>
      <p:sp>
        <p:nvSpPr>
          <p:cNvPr id="6" name="Rectangle 5"/>
          <p:cNvSpPr/>
          <p:nvPr/>
        </p:nvSpPr>
        <p:spPr>
          <a:xfrm>
            <a:off x="3187393" y="3048002"/>
            <a:ext cx="5943600" cy="1323439"/>
          </a:xfrm>
          <a:prstGeom prst="rect">
            <a:avLst/>
          </a:prstGeom>
          <a:noFill/>
        </p:spPr>
        <p:txBody>
          <a:bodyPr>
            <a:spAutoFit/>
          </a:bodyPr>
          <a:lstStyle/>
          <a:p>
            <a:pPr fontAlgn="auto">
              <a:spcBef>
                <a:spcPts val="0"/>
              </a:spcBef>
              <a:spcAft>
                <a:spcPts val="0"/>
              </a:spcAft>
              <a:defRPr/>
            </a:pPr>
            <a:r>
              <a:rPr lang="en-US" sz="8000" b="1" dirty="0">
                <a:ln w="10541" cmpd="sng">
                  <a:solidFill>
                    <a:prstClr val="black"/>
                  </a:solidFill>
                  <a:prstDash val="solid"/>
                </a:ln>
                <a:solidFill>
                  <a:srgbClr val="9BBB59">
                    <a:lumMod val="40000"/>
                    <a:lumOff val="60000"/>
                  </a:srgbClr>
                </a:solidFill>
                <a:latin typeface="Berlin Sans FB" panose="020E0602020502020306" pitchFamily="34" charset="0"/>
                <a:ea typeface="MS PGothic" pitchFamily="34" charset="-128"/>
              </a:rPr>
              <a:t>Translucent</a:t>
            </a:r>
          </a:p>
        </p:txBody>
      </p:sp>
    </p:spTree>
    <p:extLst>
      <p:ext uri="{BB962C8B-B14F-4D97-AF65-F5344CB8AC3E}">
        <p14:creationId xmlns:p14="http://schemas.microsoft.com/office/powerpoint/2010/main" val="16562112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3118" y="1600237"/>
            <a:ext cx="6171595" cy="1323975"/>
          </a:xfrm>
          <a:prstGeom prst="rect">
            <a:avLst/>
          </a:prstGeom>
          <a:noFill/>
          <a:ln>
            <a:noFill/>
          </a:ln>
        </p:spPr>
        <p:txBody>
          <a:bodyPr>
            <a:spAutoFit/>
          </a:bodyPr>
          <a:lstStyle/>
          <a:p>
            <a:pPr algn="ctr" fontAlgn="auto">
              <a:spcBef>
                <a:spcPts val="0"/>
              </a:spcBef>
              <a:spcAft>
                <a:spcPts val="0"/>
              </a:spcAft>
              <a:defRPr/>
            </a:pPr>
            <a:r>
              <a:rPr lang="en-US" sz="8000" b="1" dirty="0">
                <a:ln w="10541" cmpd="sng">
                  <a:noFill/>
                  <a:prstDash val="solid"/>
                </a:ln>
                <a:solidFill>
                  <a:srgbClr val="7030A0"/>
                </a:solidFill>
                <a:latin typeface="Berlin Sans FB" panose="020E0602020502020306" pitchFamily="34" charset="0"/>
                <a:ea typeface="MS PGothic" pitchFamily="34" charset="-128"/>
              </a:rPr>
              <a:t>Opaque</a:t>
            </a:r>
          </a:p>
        </p:txBody>
      </p:sp>
      <p:sp>
        <p:nvSpPr>
          <p:cNvPr id="394243" name="Title 1"/>
          <p:cNvSpPr txBox="1">
            <a:spLocks/>
          </p:cNvSpPr>
          <p:nvPr/>
        </p:nvSpPr>
        <p:spPr bwMode="auto">
          <a:xfrm>
            <a:off x="601745" y="427038"/>
            <a:ext cx="823081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400" smtClean="0">
                <a:solidFill>
                  <a:prstClr val="black"/>
                </a:solidFill>
                <a:ea typeface="MS PGothic" pitchFamily="34" charset="-128"/>
              </a:rPr>
              <a:t>How can you remember?</a:t>
            </a:r>
          </a:p>
        </p:txBody>
      </p:sp>
      <p:sp>
        <p:nvSpPr>
          <p:cNvPr id="2" name="Oval 1"/>
          <p:cNvSpPr/>
          <p:nvPr/>
        </p:nvSpPr>
        <p:spPr>
          <a:xfrm>
            <a:off x="762000" y="2078075"/>
            <a:ext cx="381000" cy="40322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5613">
              <a:defRPr/>
            </a:pPr>
            <a:endParaRPr lang="en-US">
              <a:solidFill>
                <a:prstClr val="white"/>
              </a:solidFill>
            </a:endParaRPr>
          </a:p>
        </p:txBody>
      </p:sp>
      <p:sp>
        <p:nvSpPr>
          <p:cNvPr id="6" name="Rectangle 5"/>
          <p:cNvSpPr/>
          <p:nvPr/>
        </p:nvSpPr>
        <p:spPr>
          <a:xfrm>
            <a:off x="3200400" y="2924183"/>
            <a:ext cx="5943600" cy="1323439"/>
          </a:xfrm>
          <a:prstGeom prst="rect">
            <a:avLst/>
          </a:prstGeom>
          <a:noFill/>
        </p:spPr>
        <p:txBody>
          <a:bodyPr>
            <a:spAutoFit/>
          </a:bodyPr>
          <a:lstStyle/>
          <a:p>
            <a:pPr fontAlgn="auto">
              <a:spcBef>
                <a:spcPts val="0"/>
              </a:spcBef>
              <a:spcAft>
                <a:spcPts val="0"/>
              </a:spcAft>
              <a:defRPr/>
            </a:pPr>
            <a:r>
              <a:rPr lang="en-US" sz="8000" b="1" dirty="0">
                <a:ln w="10541" cmpd="sng">
                  <a:solidFill>
                    <a:prstClr val="black"/>
                  </a:solidFill>
                  <a:prstDash val="solid"/>
                </a:ln>
                <a:solidFill>
                  <a:srgbClr val="9BBB59">
                    <a:lumMod val="40000"/>
                    <a:lumOff val="60000"/>
                  </a:srgbClr>
                </a:solidFill>
                <a:latin typeface="Berlin Sans FB" panose="020E0602020502020306" pitchFamily="34" charset="0"/>
                <a:ea typeface="MS PGothic" pitchFamily="34" charset="-128"/>
              </a:rPr>
              <a:t>Translucent</a:t>
            </a:r>
          </a:p>
        </p:txBody>
      </p:sp>
      <p:sp>
        <p:nvSpPr>
          <p:cNvPr id="10" name="Down Arrow 9"/>
          <p:cNvSpPr/>
          <p:nvPr/>
        </p:nvSpPr>
        <p:spPr>
          <a:xfrm>
            <a:off x="5102698" y="3043245"/>
            <a:ext cx="1368273" cy="2295525"/>
          </a:xfrm>
          <a:prstGeom prst="downArrow">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5613">
              <a:defRPr/>
            </a:pPr>
            <a:endParaRPr lang="en-US">
              <a:solidFill>
                <a:prstClr val="white"/>
              </a:solidFill>
            </a:endParaRPr>
          </a:p>
        </p:txBody>
      </p:sp>
      <p:sp>
        <p:nvSpPr>
          <p:cNvPr id="394247" name="TextBox 10"/>
          <p:cNvSpPr txBox="1">
            <a:spLocks noChangeArrowheads="1"/>
          </p:cNvSpPr>
          <p:nvPr/>
        </p:nvSpPr>
        <p:spPr bwMode="auto">
          <a:xfrm>
            <a:off x="5300757" y="4248187"/>
            <a:ext cx="97215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455613" eaLnBrk="1" hangingPunct="1">
              <a:spcBef>
                <a:spcPct val="0"/>
              </a:spcBef>
              <a:buFontTx/>
              <a:buNone/>
            </a:pPr>
            <a:r>
              <a:rPr lang="en-US" altLang="en-US" sz="1800" b="1" smtClean="0">
                <a:solidFill>
                  <a:prstClr val="black"/>
                </a:solidFill>
                <a:latin typeface="Arial" pitchFamily="34" charset="0"/>
                <a:ea typeface="MS PGothic" pitchFamily="34" charset="-128"/>
              </a:rPr>
              <a:t>some</a:t>
            </a:r>
          </a:p>
          <a:p>
            <a:pPr algn="ctr" defTabSz="455613" eaLnBrk="1" hangingPunct="1">
              <a:spcBef>
                <a:spcPct val="0"/>
              </a:spcBef>
              <a:buFontTx/>
              <a:buNone/>
            </a:pPr>
            <a:r>
              <a:rPr lang="en-US" altLang="en-US" sz="1800" b="1" smtClean="0">
                <a:solidFill>
                  <a:prstClr val="black"/>
                </a:solidFill>
                <a:latin typeface="Arial" pitchFamily="34" charset="0"/>
                <a:ea typeface="MS PGothic" pitchFamily="34" charset="-128"/>
              </a:rPr>
              <a:t>light</a:t>
            </a:r>
          </a:p>
        </p:txBody>
      </p:sp>
    </p:spTree>
    <p:extLst>
      <p:ext uri="{BB962C8B-B14F-4D97-AF65-F5344CB8AC3E}">
        <p14:creationId xmlns:p14="http://schemas.microsoft.com/office/powerpoint/2010/main" val="3728039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le 1"/>
          <p:cNvSpPr>
            <a:spLocks noGrp="1"/>
          </p:cNvSpPr>
          <p:nvPr>
            <p:ph type="title"/>
          </p:nvPr>
        </p:nvSpPr>
        <p:spPr>
          <a:xfrm>
            <a:off x="381005" y="4343400"/>
            <a:ext cx="8230810" cy="1143000"/>
          </a:xfrm>
        </p:spPr>
        <p:txBody>
          <a:bodyPr>
            <a:normAutofit fontScale="90000"/>
          </a:bodyPr>
          <a:lstStyle/>
          <a:p>
            <a:pPr algn="l"/>
            <a:r>
              <a:rPr lang="en-US" altLang="en-US" dirty="0" smtClean="0"/>
              <a:t/>
            </a:r>
            <a:br>
              <a:rPr lang="en-US" altLang="en-US" dirty="0" smtClean="0"/>
            </a:br>
            <a:r>
              <a:rPr lang="en-US" altLang="en-US" dirty="0" smtClean="0"/>
              <a:t> </a:t>
            </a:r>
            <a:br>
              <a:rPr lang="en-US" altLang="en-US" dirty="0" smtClean="0"/>
            </a:br>
            <a:r>
              <a:rPr lang="en-US" altLang="en-US" dirty="0" smtClean="0"/>
              <a:t>Light is carried by </a:t>
            </a:r>
            <a:r>
              <a:rPr lang="en-US" altLang="en-US" dirty="0" smtClean="0">
                <a:solidFill>
                  <a:srgbClr val="7030A0"/>
                </a:solidFill>
              </a:rPr>
              <a:t>electromagnetic </a:t>
            </a:r>
            <a:r>
              <a:rPr lang="en-US" altLang="en-US" dirty="0" smtClean="0"/>
              <a:t>waves.</a:t>
            </a:r>
            <a:br>
              <a:rPr lang="en-US" altLang="en-US" dirty="0" smtClean="0"/>
            </a:br>
            <a:r>
              <a:rPr lang="en-US" altLang="en-US" dirty="0" smtClean="0"/>
              <a:t> </a:t>
            </a:r>
            <a:br>
              <a:rPr lang="en-US" altLang="en-US" dirty="0" smtClean="0"/>
            </a:br>
            <a:r>
              <a:rPr lang="en-US" altLang="en-US" dirty="0" smtClean="0"/>
              <a:t/>
            </a:r>
            <a:br>
              <a:rPr lang="en-US" altLang="en-US" dirty="0" smtClean="0"/>
            </a:br>
            <a:r>
              <a:rPr lang="en-US" altLang="en-US" dirty="0" smtClean="0"/>
              <a:t> </a:t>
            </a:r>
            <a:br>
              <a:rPr lang="en-US" altLang="en-US" dirty="0" smtClean="0"/>
            </a:br>
            <a:endParaRPr lang="en-US" altLang="en-US" dirty="0" smtClean="0"/>
          </a:p>
        </p:txBody>
      </p:sp>
      <p:sp>
        <p:nvSpPr>
          <p:cNvPr id="282627" name="Title 1"/>
          <p:cNvSpPr txBox="1">
            <a:spLocks/>
          </p:cNvSpPr>
          <p:nvPr/>
        </p:nvSpPr>
        <p:spPr bwMode="auto">
          <a:xfrm>
            <a:off x="456605" y="-304800"/>
            <a:ext cx="823081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4400" smtClean="0">
                <a:solidFill>
                  <a:srgbClr val="000000"/>
                </a:solidFill>
                <a:ea typeface="MS PGothic" pitchFamily="34" charset="-128"/>
              </a:rPr>
              <a:t> </a:t>
            </a:r>
            <a:br>
              <a:rPr lang="en-US" altLang="en-US" sz="4400" smtClean="0">
                <a:solidFill>
                  <a:srgbClr val="000000"/>
                </a:solidFill>
                <a:ea typeface="MS PGothic" pitchFamily="34" charset="-128"/>
              </a:rPr>
            </a:br>
            <a:r>
              <a:rPr lang="en-US" altLang="en-US" sz="4400" smtClean="0">
                <a:solidFill>
                  <a:srgbClr val="000000"/>
                </a:solidFill>
                <a:ea typeface="MS PGothic" pitchFamily="34" charset="-128"/>
              </a:rPr>
              <a:t/>
            </a:r>
            <a:br>
              <a:rPr lang="en-US" altLang="en-US" sz="4400" smtClean="0">
                <a:solidFill>
                  <a:srgbClr val="000000"/>
                </a:solidFill>
                <a:ea typeface="MS PGothic" pitchFamily="34" charset="-128"/>
              </a:rPr>
            </a:br>
            <a:r>
              <a:rPr lang="en-US" altLang="en-US" sz="4400" smtClean="0">
                <a:solidFill>
                  <a:srgbClr val="000000"/>
                </a:solidFill>
                <a:ea typeface="MS PGothic" pitchFamily="34" charset="-128"/>
              </a:rPr>
              <a:t/>
            </a:r>
            <a:br>
              <a:rPr lang="en-US" altLang="en-US" sz="4400" smtClean="0">
                <a:solidFill>
                  <a:srgbClr val="000000"/>
                </a:solidFill>
                <a:ea typeface="MS PGothic" pitchFamily="34" charset="-128"/>
              </a:rPr>
            </a:br>
            <a:r>
              <a:rPr lang="en-US" altLang="en-US" sz="4400" smtClean="0">
                <a:solidFill>
                  <a:srgbClr val="000000"/>
                </a:solidFill>
                <a:ea typeface="MS PGothic" pitchFamily="34" charset="-128"/>
              </a:rPr>
              <a:t> </a:t>
            </a:r>
            <a:br>
              <a:rPr lang="en-US" altLang="en-US" sz="4400" smtClean="0">
                <a:solidFill>
                  <a:srgbClr val="000000"/>
                </a:solidFill>
                <a:ea typeface="MS PGothic" pitchFamily="34" charset="-128"/>
              </a:rPr>
            </a:br>
            <a:r>
              <a:rPr lang="en-US" altLang="en-US" sz="4400" smtClean="0">
                <a:solidFill>
                  <a:srgbClr val="000000"/>
                </a:solidFill>
                <a:ea typeface="MS PGothic" pitchFamily="34" charset="-128"/>
              </a:rPr>
              <a:t/>
            </a:r>
            <a:br>
              <a:rPr lang="en-US" altLang="en-US" sz="4400" smtClean="0">
                <a:solidFill>
                  <a:srgbClr val="000000"/>
                </a:solidFill>
                <a:ea typeface="MS PGothic" pitchFamily="34" charset="-128"/>
              </a:rPr>
            </a:br>
            <a:r>
              <a:rPr lang="en-US" altLang="en-US" sz="4400" b="1" u="sng" smtClean="0">
                <a:solidFill>
                  <a:srgbClr val="7030A0"/>
                </a:solidFill>
                <a:ea typeface="MS PGothic" pitchFamily="34" charset="-128"/>
              </a:rPr>
              <a:t>ELECTROMAGNETIC WAVES</a:t>
            </a:r>
            <a:r>
              <a:rPr lang="en-US" altLang="en-US" sz="4400" b="1" u="sng" smtClean="0">
                <a:solidFill>
                  <a:srgbClr val="FF0066"/>
                </a:solidFill>
                <a:ea typeface="MS PGothic" pitchFamily="34" charset="-128"/>
              </a:rPr>
              <a:t/>
            </a:r>
            <a:br>
              <a:rPr lang="en-US" altLang="en-US" sz="4400" b="1" u="sng" smtClean="0">
                <a:solidFill>
                  <a:srgbClr val="FF0066"/>
                </a:solidFill>
                <a:ea typeface="MS PGothic" pitchFamily="34" charset="-128"/>
              </a:rPr>
            </a:br>
            <a:r>
              <a:rPr lang="en-US" altLang="en-US" sz="4400" u="sng" smtClean="0">
                <a:solidFill>
                  <a:srgbClr val="FF0066"/>
                </a:solidFill>
                <a:ea typeface="MS PGothic" pitchFamily="34" charset="-128"/>
              </a:rPr>
              <a:t/>
            </a:r>
            <a:br>
              <a:rPr lang="en-US" altLang="en-US" sz="4400" u="sng" smtClean="0">
                <a:solidFill>
                  <a:srgbClr val="FF0066"/>
                </a:solidFill>
                <a:ea typeface="MS PGothic" pitchFamily="34" charset="-128"/>
              </a:rPr>
            </a:br>
            <a:r>
              <a:rPr lang="en-US" altLang="en-US" sz="4400" smtClean="0">
                <a:solidFill>
                  <a:srgbClr val="000000"/>
                </a:solidFill>
                <a:ea typeface="MS PGothic" pitchFamily="34" charset="-128"/>
              </a:rPr>
              <a:t> </a:t>
            </a:r>
            <a:br>
              <a:rPr lang="en-US" altLang="en-US" sz="4400" smtClean="0">
                <a:solidFill>
                  <a:srgbClr val="000000"/>
                </a:solidFill>
                <a:ea typeface="MS PGothic" pitchFamily="34" charset="-128"/>
              </a:rPr>
            </a:br>
            <a:r>
              <a:rPr lang="en-US" altLang="en-US" sz="4400" smtClean="0">
                <a:solidFill>
                  <a:srgbClr val="000000"/>
                </a:solidFill>
                <a:ea typeface="MS PGothic" pitchFamily="34" charset="-128"/>
              </a:rPr>
              <a:t/>
            </a:r>
            <a:br>
              <a:rPr lang="en-US" altLang="en-US" sz="4400" smtClean="0">
                <a:solidFill>
                  <a:srgbClr val="000000"/>
                </a:solidFill>
                <a:ea typeface="MS PGothic" pitchFamily="34" charset="-128"/>
              </a:rPr>
            </a:br>
            <a:endParaRPr lang="en-US" altLang="en-US" sz="4400" smtClean="0">
              <a:solidFill>
                <a:srgbClr val="000000"/>
              </a:solidFill>
              <a:ea typeface="MS PGothic" pitchFamily="34" charset="-128"/>
            </a:endParaRPr>
          </a:p>
        </p:txBody>
      </p:sp>
      <p:pic>
        <p:nvPicPr>
          <p:cNvPr id="282628" name="Picture 2" descr="http://sdsu-physics.org/physics180/physics180B/Topics/electromagnetism/images_em/em_spectrum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595" y="2746375"/>
            <a:ext cx="8038798"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54353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941" y="1338266"/>
            <a:ext cx="6171596" cy="1323975"/>
          </a:xfrm>
          <a:prstGeom prst="rect">
            <a:avLst/>
          </a:prstGeom>
          <a:noFill/>
          <a:ln>
            <a:noFill/>
          </a:ln>
        </p:spPr>
        <p:txBody>
          <a:bodyPr>
            <a:spAutoFit/>
          </a:bodyPr>
          <a:lstStyle/>
          <a:p>
            <a:pPr algn="ctr" fontAlgn="auto">
              <a:spcBef>
                <a:spcPts val="0"/>
              </a:spcBef>
              <a:spcAft>
                <a:spcPts val="0"/>
              </a:spcAft>
              <a:defRPr/>
            </a:pPr>
            <a:r>
              <a:rPr lang="en-US" sz="8000" b="1" dirty="0">
                <a:ln w="10541" cmpd="sng">
                  <a:noFill/>
                  <a:prstDash val="solid"/>
                </a:ln>
                <a:solidFill>
                  <a:srgbClr val="7030A0"/>
                </a:solidFill>
                <a:latin typeface="Berlin Sans FB" panose="020E0602020502020306" pitchFamily="34" charset="0"/>
                <a:ea typeface="MS PGothic" pitchFamily="34" charset="-128"/>
              </a:rPr>
              <a:t>Opaque</a:t>
            </a:r>
          </a:p>
        </p:txBody>
      </p:sp>
      <p:sp>
        <p:nvSpPr>
          <p:cNvPr id="395267" name="Title 1"/>
          <p:cNvSpPr txBox="1">
            <a:spLocks/>
          </p:cNvSpPr>
          <p:nvPr/>
        </p:nvSpPr>
        <p:spPr bwMode="auto">
          <a:xfrm>
            <a:off x="601745" y="427038"/>
            <a:ext cx="823081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400" smtClean="0">
                <a:solidFill>
                  <a:prstClr val="black"/>
                </a:solidFill>
                <a:ea typeface="MS PGothic" pitchFamily="34" charset="-128"/>
              </a:rPr>
              <a:t>How can you remember?</a:t>
            </a:r>
          </a:p>
        </p:txBody>
      </p:sp>
      <p:sp>
        <p:nvSpPr>
          <p:cNvPr id="2" name="Oval 1"/>
          <p:cNvSpPr/>
          <p:nvPr/>
        </p:nvSpPr>
        <p:spPr>
          <a:xfrm>
            <a:off x="533400" y="1817690"/>
            <a:ext cx="325664" cy="40322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5613">
              <a:defRPr/>
            </a:pPr>
            <a:endParaRPr lang="en-US">
              <a:solidFill>
                <a:prstClr val="white"/>
              </a:solidFill>
            </a:endParaRPr>
          </a:p>
        </p:txBody>
      </p:sp>
      <p:sp>
        <p:nvSpPr>
          <p:cNvPr id="6" name="Rectangle 5"/>
          <p:cNvSpPr/>
          <p:nvPr/>
        </p:nvSpPr>
        <p:spPr>
          <a:xfrm>
            <a:off x="3119835" y="2741819"/>
            <a:ext cx="5943600" cy="1323439"/>
          </a:xfrm>
          <a:prstGeom prst="rect">
            <a:avLst/>
          </a:prstGeom>
          <a:noFill/>
        </p:spPr>
        <p:txBody>
          <a:bodyPr>
            <a:spAutoFit/>
          </a:bodyPr>
          <a:lstStyle/>
          <a:p>
            <a:pPr fontAlgn="auto">
              <a:spcBef>
                <a:spcPts val="0"/>
              </a:spcBef>
              <a:spcAft>
                <a:spcPts val="0"/>
              </a:spcAft>
              <a:defRPr/>
            </a:pPr>
            <a:r>
              <a:rPr lang="en-US" sz="8000" b="1" dirty="0">
                <a:ln w="10541" cmpd="sng">
                  <a:solidFill>
                    <a:prstClr val="black"/>
                  </a:solidFill>
                  <a:prstDash val="solid"/>
                </a:ln>
                <a:solidFill>
                  <a:srgbClr val="9BBB59">
                    <a:lumMod val="40000"/>
                    <a:lumOff val="60000"/>
                  </a:srgbClr>
                </a:solidFill>
                <a:latin typeface="Berlin Sans FB" panose="020E0602020502020306" pitchFamily="34" charset="0"/>
                <a:ea typeface="MS PGothic" pitchFamily="34" charset="-128"/>
              </a:rPr>
              <a:t>Translucent</a:t>
            </a:r>
          </a:p>
        </p:txBody>
      </p:sp>
      <p:sp>
        <p:nvSpPr>
          <p:cNvPr id="10" name="Down Arrow 9"/>
          <p:cNvSpPr/>
          <p:nvPr/>
        </p:nvSpPr>
        <p:spPr>
          <a:xfrm>
            <a:off x="5021037" y="2860675"/>
            <a:ext cx="1369786" cy="2295525"/>
          </a:xfrm>
          <a:prstGeom prst="downArrow">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5613">
              <a:defRPr/>
            </a:pPr>
            <a:endParaRPr lang="en-US">
              <a:solidFill>
                <a:prstClr val="white"/>
              </a:solidFill>
            </a:endParaRPr>
          </a:p>
        </p:txBody>
      </p:sp>
      <p:sp>
        <p:nvSpPr>
          <p:cNvPr id="395271" name="TextBox 10"/>
          <p:cNvSpPr txBox="1">
            <a:spLocks noChangeArrowheads="1"/>
          </p:cNvSpPr>
          <p:nvPr/>
        </p:nvSpPr>
        <p:spPr bwMode="auto">
          <a:xfrm>
            <a:off x="5219095" y="4065588"/>
            <a:ext cx="97366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455613" eaLnBrk="1" hangingPunct="1">
              <a:spcBef>
                <a:spcPct val="0"/>
              </a:spcBef>
              <a:buFontTx/>
              <a:buNone/>
            </a:pPr>
            <a:r>
              <a:rPr lang="en-US" altLang="en-US" sz="1800" b="1" smtClean="0">
                <a:solidFill>
                  <a:prstClr val="black"/>
                </a:solidFill>
                <a:latin typeface="Arial" pitchFamily="34" charset="0"/>
                <a:ea typeface="MS PGothic" pitchFamily="34" charset="-128"/>
              </a:rPr>
              <a:t>some</a:t>
            </a:r>
          </a:p>
          <a:p>
            <a:pPr algn="ctr" defTabSz="455613" eaLnBrk="1" hangingPunct="1">
              <a:spcBef>
                <a:spcPct val="0"/>
              </a:spcBef>
              <a:buFontTx/>
              <a:buNone/>
            </a:pPr>
            <a:r>
              <a:rPr lang="en-US" altLang="en-US" sz="1800" b="1" smtClean="0">
                <a:solidFill>
                  <a:prstClr val="black"/>
                </a:solidFill>
                <a:latin typeface="Arial" pitchFamily="34" charset="0"/>
                <a:ea typeface="MS PGothic" pitchFamily="34" charset="-128"/>
              </a:rPr>
              <a:t>light</a:t>
            </a:r>
          </a:p>
        </p:txBody>
      </p:sp>
      <p:sp>
        <p:nvSpPr>
          <p:cNvPr id="8" name="Rectangle 7"/>
          <p:cNvSpPr/>
          <p:nvPr/>
        </p:nvSpPr>
        <p:spPr>
          <a:xfrm>
            <a:off x="-137208" y="5373308"/>
            <a:ext cx="5763117" cy="1323439"/>
          </a:xfrm>
          <a:prstGeom prst="rect">
            <a:avLst/>
          </a:prstGeom>
          <a:noFill/>
        </p:spPr>
        <p:txBody>
          <a:bodyPr wrap="none">
            <a:spAutoFit/>
          </a:bodyPr>
          <a:lstStyle/>
          <a:p>
            <a:pPr algn="ctr" fontAlgn="auto">
              <a:spcBef>
                <a:spcPts val="0"/>
              </a:spcBef>
              <a:spcAft>
                <a:spcPts val="0"/>
              </a:spcAft>
              <a:defRPr/>
            </a:pPr>
            <a:r>
              <a:rPr lang="en-US" sz="8000" b="1" dirty="0">
                <a:ln w="10541" cmpd="sng">
                  <a:solidFill>
                    <a:prstClr val="black"/>
                  </a:solidFill>
                  <a:prstDash val="solid"/>
                </a:ln>
                <a:noFill/>
                <a:latin typeface="Berlin Sans FB Demi" panose="020E0802020502020306" pitchFamily="34" charset="0"/>
                <a:ea typeface="MS PGothic" pitchFamily="34" charset="-128"/>
              </a:rPr>
              <a:t>Transparent</a:t>
            </a:r>
          </a:p>
        </p:txBody>
      </p:sp>
    </p:spTree>
    <p:extLst>
      <p:ext uri="{BB962C8B-B14F-4D97-AF65-F5344CB8AC3E}">
        <p14:creationId xmlns:p14="http://schemas.microsoft.com/office/powerpoint/2010/main" val="338254234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 y="911262"/>
            <a:ext cx="6171595" cy="1323975"/>
          </a:xfrm>
          <a:prstGeom prst="rect">
            <a:avLst/>
          </a:prstGeom>
          <a:noFill/>
          <a:ln>
            <a:noFill/>
          </a:ln>
        </p:spPr>
        <p:txBody>
          <a:bodyPr>
            <a:spAutoFit/>
          </a:bodyPr>
          <a:lstStyle/>
          <a:p>
            <a:pPr algn="ctr" fontAlgn="auto">
              <a:spcBef>
                <a:spcPts val="0"/>
              </a:spcBef>
              <a:spcAft>
                <a:spcPts val="0"/>
              </a:spcAft>
              <a:defRPr/>
            </a:pPr>
            <a:r>
              <a:rPr lang="en-US" sz="8000" b="1" dirty="0">
                <a:ln w="10541" cmpd="sng">
                  <a:noFill/>
                  <a:prstDash val="solid"/>
                </a:ln>
                <a:solidFill>
                  <a:srgbClr val="7030A0"/>
                </a:solidFill>
                <a:latin typeface="Berlin Sans FB" panose="020E0602020502020306" pitchFamily="34" charset="0"/>
                <a:ea typeface="MS PGothic" pitchFamily="34" charset="-128"/>
              </a:rPr>
              <a:t>Opaque</a:t>
            </a:r>
          </a:p>
        </p:txBody>
      </p:sp>
      <p:sp>
        <p:nvSpPr>
          <p:cNvPr id="396291" name="Title 1"/>
          <p:cNvSpPr txBox="1">
            <a:spLocks/>
          </p:cNvSpPr>
          <p:nvPr/>
        </p:nvSpPr>
        <p:spPr bwMode="auto">
          <a:xfrm>
            <a:off x="601745" y="77788"/>
            <a:ext cx="823081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400" smtClean="0">
                <a:solidFill>
                  <a:prstClr val="black"/>
                </a:solidFill>
                <a:ea typeface="MS PGothic" pitchFamily="34" charset="-128"/>
              </a:rPr>
              <a:t>How can you remember?</a:t>
            </a:r>
          </a:p>
        </p:txBody>
      </p:sp>
      <p:sp>
        <p:nvSpPr>
          <p:cNvPr id="2" name="Oval 1"/>
          <p:cNvSpPr/>
          <p:nvPr/>
        </p:nvSpPr>
        <p:spPr>
          <a:xfrm>
            <a:off x="1295400" y="1389063"/>
            <a:ext cx="401865" cy="40481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5613">
              <a:defRPr/>
            </a:pPr>
            <a:endParaRPr lang="en-US">
              <a:solidFill>
                <a:prstClr val="white"/>
              </a:solidFill>
            </a:endParaRPr>
          </a:p>
        </p:txBody>
      </p:sp>
      <p:sp>
        <p:nvSpPr>
          <p:cNvPr id="6" name="Rectangle 5"/>
          <p:cNvSpPr/>
          <p:nvPr/>
        </p:nvSpPr>
        <p:spPr>
          <a:xfrm>
            <a:off x="3779910" y="2266922"/>
            <a:ext cx="5943600" cy="1323439"/>
          </a:xfrm>
          <a:prstGeom prst="rect">
            <a:avLst/>
          </a:prstGeom>
          <a:noFill/>
        </p:spPr>
        <p:txBody>
          <a:bodyPr>
            <a:spAutoFit/>
          </a:bodyPr>
          <a:lstStyle/>
          <a:p>
            <a:pPr fontAlgn="auto">
              <a:spcBef>
                <a:spcPts val="0"/>
              </a:spcBef>
              <a:spcAft>
                <a:spcPts val="0"/>
              </a:spcAft>
              <a:defRPr/>
            </a:pPr>
            <a:r>
              <a:rPr lang="en-US" sz="8000" b="1" dirty="0">
                <a:ln w="10541" cmpd="sng">
                  <a:solidFill>
                    <a:prstClr val="black"/>
                  </a:solidFill>
                  <a:prstDash val="solid"/>
                </a:ln>
                <a:solidFill>
                  <a:srgbClr val="9BBB59">
                    <a:lumMod val="40000"/>
                    <a:lumOff val="60000"/>
                  </a:srgbClr>
                </a:solidFill>
                <a:latin typeface="Berlin Sans FB" panose="020E0602020502020306" pitchFamily="34" charset="0"/>
                <a:ea typeface="MS PGothic" pitchFamily="34" charset="-128"/>
              </a:rPr>
              <a:t>Translucent</a:t>
            </a:r>
          </a:p>
        </p:txBody>
      </p:sp>
      <p:sp>
        <p:nvSpPr>
          <p:cNvPr id="10" name="Down Arrow 9"/>
          <p:cNvSpPr/>
          <p:nvPr/>
        </p:nvSpPr>
        <p:spPr>
          <a:xfrm>
            <a:off x="5669643" y="2443168"/>
            <a:ext cx="1369786" cy="2295525"/>
          </a:xfrm>
          <a:prstGeom prst="downArrow">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5613">
              <a:defRPr/>
            </a:pPr>
            <a:endParaRPr lang="en-US">
              <a:solidFill>
                <a:prstClr val="white"/>
              </a:solidFill>
            </a:endParaRPr>
          </a:p>
        </p:txBody>
      </p:sp>
      <p:sp>
        <p:nvSpPr>
          <p:cNvPr id="396295" name="TextBox 10"/>
          <p:cNvSpPr txBox="1">
            <a:spLocks noChangeArrowheads="1"/>
          </p:cNvSpPr>
          <p:nvPr/>
        </p:nvSpPr>
        <p:spPr bwMode="auto">
          <a:xfrm>
            <a:off x="5867707" y="3646488"/>
            <a:ext cx="97366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455613" eaLnBrk="1" hangingPunct="1">
              <a:spcBef>
                <a:spcPct val="0"/>
              </a:spcBef>
              <a:buFontTx/>
              <a:buNone/>
            </a:pPr>
            <a:r>
              <a:rPr lang="en-US" altLang="en-US" sz="1800" b="1" smtClean="0">
                <a:solidFill>
                  <a:prstClr val="black"/>
                </a:solidFill>
                <a:latin typeface="Arial" pitchFamily="34" charset="0"/>
                <a:ea typeface="MS PGothic" pitchFamily="34" charset="-128"/>
              </a:rPr>
              <a:t>some</a:t>
            </a:r>
          </a:p>
          <a:p>
            <a:pPr algn="ctr" defTabSz="455613" eaLnBrk="1" hangingPunct="1">
              <a:spcBef>
                <a:spcPct val="0"/>
              </a:spcBef>
              <a:buFontTx/>
              <a:buNone/>
            </a:pPr>
            <a:r>
              <a:rPr lang="en-US" altLang="en-US" sz="1800" b="1" smtClean="0">
                <a:solidFill>
                  <a:prstClr val="black"/>
                </a:solidFill>
                <a:latin typeface="Arial" pitchFamily="34" charset="0"/>
                <a:ea typeface="MS PGothic" pitchFamily="34" charset="-128"/>
              </a:rPr>
              <a:t>light</a:t>
            </a:r>
          </a:p>
        </p:txBody>
      </p:sp>
      <p:sp>
        <p:nvSpPr>
          <p:cNvPr id="8" name="Rectangle 7"/>
          <p:cNvSpPr/>
          <p:nvPr/>
        </p:nvSpPr>
        <p:spPr>
          <a:xfrm>
            <a:off x="-242428" y="3590361"/>
            <a:ext cx="5763117" cy="1323439"/>
          </a:xfrm>
          <a:prstGeom prst="rect">
            <a:avLst/>
          </a:prstGeom>
          <a:noFill/>
        </p:spPr>
        <p:txBody>
          <a:bodyPr wrap="none">
            <a:spAutoFit/>
          </a:bodyPr>
          <a:lstStyle/>
          <a:p>
            <a:pPr algn="ctr" fontAlgn="auto">
              <a:spcBef>
                <a:spcPts val="0"/>
              </a:spcBef>
              <a:spcAft>
                <a:spcPts val="0"/>
              </a:spcAft>
              <a:defRPr/>
            </a:pPr>
            <a:r>
              <a:rPr lang="en-US" sz="8000" b="1" dirty="0">
                <a:ln w="10541" cmpd="sng">
                  <a:solidFill>
                    <a:prstClr val="black"/>
                  </a:solidFill>
                  <a:prstDash val="solid"/>
                </a:ln>
                <a:noFill/>
                <a:latin typeface="Berlin Sans FB Demi" panose="020E0802020502020306" pitchFamily="34" charset="0"/>
                <a:ea typeface="MS PGothic" pitchFamily="34" charset="-128"/>
              </a:rPr>
              <a:t>Transparent</a:t>
            </a:r>
          </a:p>
        </p:txBody>
      </p:sp>
      <p:sp>
        <p:nvSpPr>
          <p:cNvPr id="3" name="Down Arrow 2"/>
          <p:cNvSpPr/>
          <p:nvPr/>
        </p:nvSpPr>
        <p:spPr>
          <a:xfrm>
            <a:off x="972155" y="3970338"/>
            <a:ext cx="5780011" cy="2887662"/>
          </a:xfrm>
          <a:prstGeom prst="down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5613">
              <a:defRPr/>
            </a:pPr>
            <a:endParaRPr lang="en-US">
              <a:solidFill>
                <a:prstClr val="white"/>
              </a:solidFill>
            </a:endParaRPr>
          </a:p>
        </p:txBody>
      </p:sp>
      <p:sp>
        <p:nvSpPr>
          <p:cNvPr id="396298" name="TextBox 6"/>
          <p:cNvSpPr txBox="1">
            <a:spLocks noChangeArrowheads="1"/>
          </p:cNvSpPr>
          <p:nvPr/>
        </p:nvSpPr>
        <p:spPr bwMode="auto">
          <a:xfrm>
            <a:off x="2736566" y="4913332"/>
            <a:ext cx="23752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5613" eaLnBrk="1" hangingPunct="1">
              <a:spcBef>
                <a:spcPct val="0"/>
              </a:spcBef>
              <a:buFontTx/>
              <a:buNone/>
            </a:pPr>
            <a:r>
              <a:rPr lang="en-US" altLang="en-US" sz="1800" b="1" smtClean="0">
                <a:solidFill>
                  <a:prstClr val="black"/>
                </a:solidFill>
                <a:latin typeface="Arial" pitchFamily="34" charset="0"/>
                <a:ea typeface="MS PGothic" pitchFamily="34" charset="-128"/>
              </a:rPr>
              <a:t>they see everything!</a:t>
            </a:r>
          </a:p>
        </p:txBody>
      </p:sp>
      <p:pic>
        <p:nvPicPr>
          <p:cNvPr id="396299" name="Picture 2" descr="January 6th, 2011 Richard Leave a comment Go to comme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0750" y="5283237"/>
            <a:ext cx="78014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5159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4"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8800"/>
            <a:ext cx="4897060"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472846" y="-6350"/>
            <a:ext cx="5671154" cy="2554545"/>
          </a:xfrm>
          <a:prstGeom prst="rect">
            <a:avLst/>
          </a:prstGeom>
          <a:noFill/>
        </p:spPr>
        <p:txBody>
          <a:bodyPr>
            <a:spAutoFit/>
          </a:bodyPr>
          <a:lstStyle/>
          <a:p>
            <a:pPr algn="r" fontAlgn="auto">
              <a:spcBef>
                <a:spcPts val="0"/>
              </a:spcBef>
              <a:spcAft>
                <a:spcPts val="0"/>
              </a:spcAft>
              <a:defRPr/>
            </a:pPr>
            <a:r>
              <a:rPr lang="en-US" sz="3200" b="1" dirty="0">
                <a:solidFill>
                  <a:srgbClr val="002060"/>
                </a:solidFill>
                <a:effectLst>
                  <a:outerShdw blurRad="38100" dist="38100" dir="2700000" algn="tl">
                    <a:srgbClr val="000000">
                      <a:alpha val="43137"/>
                    </a:srgbClr>
                  </a:outerShdw>
                </a:effectLst>
                <a:latin typeface="Calibri"/>
                <a:ea typeface="MS PGothic" pitchFamily="34" charset="-128"/>
              </a:rPr>
              <a:t>Look around the </a:t>
            </a:r>
            <a:endParaRPr lang="en-US" sz="3200" b="1" dirty="0" smtClean="0">
              <a:solidFill>
                <a:srgbClr val="002060"/>
              </a:solidFill>
              <a:effectLst>
                <a:outerShdw blurRad="38100" dist="38100" dir="2700000" algn="tl">
                  <a:srgbClr val="000000">
                    <a:alpha val="43137"/>
                  </a:srgbClr>
                </a:outerShdw>
              </a:effectLst>
              <a:latin typeface="Calibri"/>
              <a:ea typeface="MS PGothic" pitchFamily="34" charset="-128"/>
            </a:endParaRPr>
          </a:p>
          <a:p>
            <a:pPr algn="r" fontAlgn="auto">
              <a:spcBef>
                <a:spcPts val="0"/>
              </a:spcBef>
              <a:spcAft>
                <a:spcPts val="0"/>
              </a:spcAft>
              <a:defRPr/>
            </a:pPr>
            <a:r>
              <a:rPr lang="en-US" sz="3200" b="1" dirty="0" smtClean="0">
                <a:solidFill>
                  <a:srgbClr val="002060"/>
                </a:solidFill>
                <a:effectLst>
                  <a:outerShdw blurRad="38100" dist="38100" dir="2700000" algn="tl">
                    <a:srgbClr val="000000">
                      <a:alpha val="43137"/>
                    </a:srgbClr>
                  </a:outerShdw>
                </a:effectLst>
                <a:latin typeface="Calibri"/>
                <a:ea typeface="MS PGothic" pitchFamily="34" charset="-128"/>
              </a:rPr>
              <a:t>classroom </a:t>
            </a:r>
            <a:r>
              <a:rPr lang="en-US" sz="3200" b="1" dirty="0">
                <a:solidFill>
                  <a:srgbClr val="002060"/>
                </a:solidFill>
                <a:effectLst>
                  <a:outerShdw blurRad="38100" dist="38100" dir="2700000" algn="tl">
                    <a:srgbClr val="000000">
                      <a:alpha val="43137"/>
                    </a:srgbClr>
                  </a:outerShdw>
                </a:effectLst>
                <a:latin typeface="Calibri"/>
                <a:ea typeface="MS PGothic" pitchFamily="34" charset="-128"/>
              </a:rPr>
              <a:t>to find</a:t>
            </a:r>
          </a:p>
          <a:p>
            <a:pPr algn="r" fontAlgn="auto">
              <a:spcBef>
                <a:spcPts val="0"/>
              </a:spcBef>
              <a:spcAft>
                <a:spcPts val="0"/>
              </a:spcAft>
              <a:defRPr/>
            </a:pPr>
            <a:r>
              <a:rPr lang="en-US" sz="3200" b="1" dirty="0">
                <a:solidFill>
                  <a:srgbClr val="002060"/>
                </a:solidFill>
                <a:effectLst>
                  <a:outerShdw blurRad="38100" dist="38100" dir="2700000" algn="tl">
                    <a:srgbClr val="000000">
                      <a:alpha val="43137"/>
                    </a:srgbClr>
                  </a:outerShdw>
                </a:effectLst>
                <a:latin typeface="Calibri"/>
                <a:ea typeface="MS PGothic" pitchFamily="34" charset="-128"/>
              </a:rPr>
              <a:t>more objects that are</a:t>
            </a:r>
          </a:p>
          <a:p>
            <a:pPr algn="r" fontAlgn="auto">
              <a:spcBef>
                <a:spcPts val="0"/>
              </a:spcBef>
              <a:spcAft>
                <a:spcPts val="0"/>
              </a:spcAft>
              <a:defRPr/>
            </a:pPr>
            <a:r>
              <a:rPr lang="en-US" sz="3200" b="1" dirty="0">
                <a:solidFill>
                  <a:srgbClr val="002060"/>
                </a:solidFill>
                <a:effectLst>
                  <a:outerShdw blurRad="38100" dist="38100" dir="2700000" algn="tl">
                    <a:srgbClr val="000000">
                      <a:alpha val="43137"/>
                    </a:srgbClr>
                  </a:outerShdw>
                </a:effectLst>
                <a:latin typeface="Calibri"/>
                <a:ea typeface="MS PGothic" pitchFamily="34" charset="-128"/>
              </a:rPr>
              <a:t>opaque, translucent, or transparent. </a:t>
            </a:r>
          </a:p>
        </p:txBody>
      </p:sp>
      <p:graphicFrame>
        <p:nvGraphicFramePr>
          <p:cNvPr id="18" name="Table 17"/>
          <p:cNvGraphicFramePr>
            <a:graphicFrameLocks noGrp="1"/>
          </p:cNvGraphicFramePr>
          <p:nvPr/>
        </p:nvGraphicFramePr>
        <p:xfrm>
          <a:off x="731780" y="4038637"/>
          <a:ext cx="7642679" cy="2416173"/>
        </p:xfrm>
        <a:graphic>
          <a:graphicData uri="http://schemas.openxmlformats.org/drawingml/2006/table">
            <a:tbl>
              <a:tblPr>
                <a:tableStyleId>{5940675A-B579-460E-94D1-54222C63F5DA}</a:tableStyleId>
              </a:tblPr>
              <a:tblGrid>
                <a:gridCol w="2547560"/>
                <a:gridCol w="2547559"/>
                <a:gridCol w="2547560"/>
              </a:tblGrid>
              <a:tr h="483235">
                <a:tc>
                  <a:txBody>
                    <a:bodyPr/>
                    <a:lstStyle/>
                    <a:p>
                      <a:pPr algn="ctr"/>
                      <a:r>
                        <a:rPr lang="en-US" sz="2400" dirty="0" smtClean="0">
                          <a:latin typeface="Aharoni" panose="02010803020104030203" pitchFamily="2" charset="-79"/>
                          <a:cs typeface="Aharoni" panose="02010803020104030203" pitchFamily="2" charset="-79"/>
                        </a:rPr>
                        <a:t>Opaque</a:t>
                      </a:r>
                      <a:endParaRPr lang="en-US" sz="2400" dirty="0">
                        <a:latin typeface="Aharoni" panose="02010803020104030203" pitchFamily="2" charset="-79"/>
                        <a:cs typeface="Aharoni" panose="02010803020104030203" pitchFamily="2" charset="-79"/>
                      </a:endParaRPr>
                    </a:p>
                  </a:txBody>
                  <a:tcPr marL="91441" marR="91441" marT="45727" marB="45727" anchor="ctr"/>
                </a:tc>
                <a:tc>
                  <a:txBody>
                    <a:bodyPr/>
                    <a:lstStyle/>
                    <a:p>
                      <a:pPr algn="ctr"/>
                      <a:r>
                        <a:rPr lang="en-US" sz="2400" dirty="0" smtClean="0">
                          <a:latin typeface="Aharoni" panose="02010803020104030203" pitchFamily="2" charset="-79"/>
                          <a:cs typeface="Aharoni" panose="02010803020104030203" pitchFamily="2" charset="-79"/>
                        </a:rPr>
                        <a:t>Translucent</a:t>
                      </a:r>
                      <a:endParaRPr lang="en-US" sz="2400" dirty="0">
                        <a:latin typeface="Aharoni" panose="02010803020104030203" pitchFamily="2" charset="-79"/>
                        <a:cs typeface="Aharoni" panose="02010803020104030203" pitchFamily="2" charset="-79"/>
                      </a:endParaRPr>
                    </a:p>
                  </a:txBody>
                  <a:tcPr marL="91441" marR="91441" marT="45727" marB="45727" anchor="ctr"/>
                </a:tc>
                <a:tc>
                  <a:txBody>
                    <a:bodyPr/>
                    <a:lstStyle/>
                    <a:p>
                      <a:pPr algn="ctr"/>
                      <a:r>
                        <a:rPr lang="en-US" sz="2400" dirty="0" smtClean="0">
                          <a:latin typeface="Aharoni" panose="02010803020104030203" pitchFamily="2" charset="-79"/>
                          <a:cs typeface="Aharoni" panose="02010803020104030203" pitchFamily="2" charset="-79"/>
                        </a:rPr>
                        <a:t>Transparent</a:t>
                      </a:r>
                      <a:endParaRPr lang="en-US" sz="2400" dirty="0">
                        <a:latin typeface="Aharoni" panose="02010803020104030203" pitchFamily="2" charset="-79"/>
                        <a:cs typeface="Aharoni" panose="02010803020104030203" pitchFamily="2" charset="-79"/>
                      </a:endParaRPr>
                    </a:p>
                  </a:txBody>
                  <a:tcPr marL="91441" marR="91441" marT="45727" marB="45727" anchor="ctr"/>
                </a:tc>
              </a:tr>
              <a:tr h="483234">
                <a:tc>
                  <a:txBody>
                    <a:bodyPr/>
                    <a:lstStyle/>
                    <a:p>
                      <a:endParaRPr lang="en-US" sz="1800" dirty="0"/>
                    </a:p>
                  </a:txBody>
                  <a:tcPr marL="91441" marR="91441" marT="45727" marB="45727"/>
                </a:tc>
                <a:tc>
                  <a:txBody>
                    <a:bodyPr/>
                    <a:lstStyle/>
                    <a:p>
                      <a:endParaRPr lang="en-US" sz="1800" dirty="0"/>
                    </a:p>
                  </a:txBody>
                  <a:tcPr marL="91441" marR="91441" marT="45727" marB="45727"/>
                </a:tc>
                <a:tc>
                  <a:txBody>
                    <a:bodyPr/>
                    <a:lstStyle/>
                    <a:p>
                      <a:endParaRPr lang="en-US" sz="1800" dirty="0"/>
                    </a:p>
                  </a:txBody>
                  <a:tcPr marL="91441" marR="91441" marT="45727" marB="45727"/>
                </a:tc>
              </a:tr>
              <a:tr h="483235">
                <a:tc>
                  <a:txBody>
                    <a:bodyPr/>
                    <a:lstStyle/>
                    <a:p>
                      <a:endParaRPr lang="en-US" sz="1800" dirty="0"/>
                    </a:p>
                  </a:txBody>
                  <a:tcPr marL="91441" marR="91441" marT="45727" marB="45727"/>
                </a:tc>
                <a:tc>
                  <a:txBody>
                    <a:bodyPr/>
                    <a:lstStyle/>
                    <a:p>
                      <a:endParaRPr lang="en-US" sz="1800" dirty="0"/>
                    </a:p>
                  </a:txBody>
                  <a:tcPr marL="91441" marR="91441" marT="45727" marB="45727"/>
                </a:tc>
                <a:tc>
                  <a:txBody>
                    <a:bodyPr/>
                    <a:lstStyle/>
                    <a:p>
                      <a:endParaRPr lang="en-US" sz="1800" dirty="0"/>
                    </a:p>
                  </a:txBody>
                  <a:tcPr marL="91441" marR="91441" marT="45727" marB="45727"/>
                </a:tc>
              </a:tr>
              <a:tr h="483234">
                <a:tc>
                  <a:txBody>
                    <a:bodyPr/>
                    <a:lstStyle/>
                    <a:p>
                      <a:endParaRPr lang="en-US" sz="1800" dirty="0"/>
                    </a:p>
                  </a:txBody>
                  <a:tcPr marL="91441" marR="91441" marT="45727" marB="45727"/>
                </a:tc>
                <a:tc>
                  <a:txBody>
                    <a:bodyPr/>
                    <a:lstStyle/>
                    <a:p>
                      <a:endParaRPr lang="en-US" sz="1800" dirty="0"/>
                    </a:p>
                  </a:txBody>
                  <a:tcPr marL="91441" marR="91441" marT="45727" marB="45727"/>
                </a:tc>
                <a:tc>
                  <a:txBody>
                    <a:bodyPr/>
                    <a:lstStyle/>
                    <a:p>
                      <a:endParaRPr lang="en-US" sz="1800" dirty="0"/>
                    </a:p>
                  </a:txBody>
                  <a:tcPr marL="91441" marR="91441" marT="45727" marB="45727"/>
                </a:tc>
              </a:tr>
              <a:tr h="483235">
                <a:tc>
                  <a:txBody>
                    <a:bodyPr/>
                    <a:lstStyle/>
                    <a:p>
                      <a:endParaRPr lang="en-US" sz="1800" dirty="0"/>
                    </a:p>
                  </a:txBody>
                  <a:tcPr marL="91441" marR="91441" marT="45727" marB="45727"/>
                </a:tc>
                <a:tc>
                  <a:txBody>
                    <a:bodyPr/>
                    <a:lstStyle/>
                    <a:p>
                      <a:endParaRPr lang="en-US" sz="1800" dirty="0"/>
                    </a:p>
                  </a:txBody>
                  <a:tcPr marL="91441" marR="91441" marT="45727" marB="45727"/>
                </a:tc>
                <a:tc>
                  <a:txBody>
                    <a:bodyPr/>
                    <a:lstStyle/>
                    <a:p>
                      <a:endParaRPr lang="en-US" sz="1800" dirty="0"/>
                    </a:p>
                  </a:txBody>
                  <a:tcPr marL="91441" marR="91441" marT="45727" marB="45727"/>
                </a:tc>
              </a:tr>
            </a:tbl>
          </a:graphicData>
        </a:graphic>
      </p:graphicFrame>
      <p:sp>
        <p:nvSpPr>
          <p:cNvPr id="19" name="TextBox 18"/>
          <p:cNvSpPr txBox="1"/>
          <p:nvPr/>
        </p:nvSpPr>
        <p:spPr>
          <a:xfrm>
            <a:off x="3472858" y="3260730"/>
            <a:ext cx="5306453" cy="584775"/>
          </a:xfrm>
          <a:prstGeom prst="rect">
            <a:avLst/>
          </a:prstGeom>
          <a:noFill/>
        </p:spPr>
        <p:txBody>
          <a:bodyPr wrap="none">
            <a:spAutoFit/>
          </a:bodyPr>
          <a:lstStyle/>
          <a:p>
            <a:pPr fontAlgn="auto">
              <a:spcBef>
                <a:spcPts val="0"/>
              </a:spcBef>
              <a:spcAft>
                <a:spcPts val="0"/>
              </a:spcAft>
              <a:defRPr/>
            </a:pPr>
            <a:r>
              <a:rPr lang="en-US" sz="3200" dirty="0">
                <a:solidFill>
                  <a:prstClr val="black"/>
                </a:solidFill>
                <a:latin typeface="Calibri"/>
                <a:ea typeface="MS PGothic" pitchFamily="34" charset="-128"/>
              </a:rPr>
              <a:t>Copy this chart into your notes</a:t>
            </a:r>
          </a:p>
        </p:txBody>
      </p:sp>
    </p:spTree>
    <p:extLst>
      <p:ext uri="{BB962C8B-B14F-4D97-AF65-F5344CB8AC3E}">
        <p14:creationId xmlns:p14="http://schemas.microsoft.com/office/powerpoint/2010/main" val="144766876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18145</TotalTime>
  <Words>1709</Words>
  <Application>Microsoft Office PowerPoint</Application>
  <PresentationFormat>On-screen Show (4:3)</PresentationFormat>
  <Paragraphs>365</Paragraphs>
  <Slides>92</Slides>
  <Notes>14</Notes>
  <HiddenSlides>0</HiddenSlides>
  <MMClips>0</MMClips>
  <ScaleCrop>false</ScaleCrop>
  <HeadingPairs>
    <vt:vector size="8" baseType="variant">
      <vt:variant>
        <vt:lpstr>Fonts Used</vt:lpstr>
      </vt:variant>
      <vt:variant>
        <vt:i4>16</vt:i4>
      </vt:variant>
      <vt:variant>
        <vt:lpstr>Theme</vt:lpstr>
      </vt:variant>
      <vt:variant>
        <vt:i4>3</vt:i4>
      </vt:variant>
      <vt:variant>
        <vt:lpstr>Embedded OLE Servers</vt:lpstr>
      </vt:variant>
      <vt:variant>
        <vt:i4>1</vt:i4>
      </vt:variant>
      <vt:variant>
        <vt:lpstr>Slide Titles</vt:lpstr>
      </vt:variant>
      <vt:variant>
        <vt:i4>92</vt:i4>
      </vt:variant>
    </vt:vector>
  </HeadingPairs>
  <TitlesOfParts>
    <vt:vector size="112" baseType="lpstr">
      <vt:lpstr>MS PGothic</vt:lpstr>
      <vt:lpstr>Aharoni</vt:lpstr>
      <vt:lpstr>Andalus</vt:lpstr>
      <vt:lpstr>Aparajita</vt:lpstr>
      <vt:lpstr>Arial</vt:lpstr>
      <vt:lpstr>Berlin Sans FB</vt:lpstr>
      <vt:lpstr>Berlin Sans FB Demi</vt:lpstr>
      <vt:lpstr>Calibri</vt:lpstr>
      <vt:lpstr>Constantia</vt:lpstr>
      <vt:lpstr>Georgia</vt:lpstr>
      <vt:lpstr>MV Boli</vt:lpstr>
      <vt:lpstr>Palatino Linotype</vt:lpstr>
      <vt:lpstr>Tahoma</vt:lpstr>
      <vt:lpstr>Times New Roman</vt:lpstr>
      <vt:lpstr>Wingdings</vt:lpstr>
      <vt:lpstr>Wingdings 2</vt:lpstr>
      <vt:lpstr>4_Office Theme</vt:lpstr>
      <vt:lpstr>4_Flow</vt:lpstr>
      <vt:lpstr>6_Flow</vt:lpstr>
      <vt:lpstr>Microsoft Excel 97-2003 Worksheet</vt:lpstr>
      <vt:lpstr>PowerPoint Presentation</vt:lpstr>
      <vt:lpstr>PowerPoint Presentation</vt:lpstr>
      <vt:lpstr>PowerPoint Presentation</vt:lpstr>
      <vt:lpstr>Light</vt:lpstr>
      <vt:lpstr>What is Light?  Light is a form of energy emitted by the Sun.     </vt:lpstr>
      <vt:lpstr>What is Light?  Light is a type of energy that travels as an electromagnetic wave.     </vt:lpstr>
      <vt:lpstr>When Can You See Light?</vt:lpstr>
      <vt:lpstr>PowerPoint Presentation</vt:lpstr>
      <vt:lpstr>   Light is carried by electromagnetic waves.      </vt:lpstr>
      <vt:lpstr>       ELECTROMAGNETIC WAVES     Just how fast is light?</vt:lpstr>
      <vt:lpstr>PowerPoint Presentation</vt:lpstr>
      <vt:lpstr>PowerPoint Presentation</vt:lpstr>
      <vt:lpstr>LIGHT FROM THE SUN  Earth is about 150 million km or 93 million miles away from the sun.      </vt:lpstr>
      <vt:lpstr>  It takes 8.3 minutes for light to travel from the sun to Earth.       </vt:lpstr>
      <vt:lpstr>PowerPoint Presentation</vt:lpstr>
      <vt:lpstr>PowerPoint Presentation</vt:lpstr>
      <vt:lpstr>How Does Light Travel?</vt:lpstr>
      <vt:lpstr>Transverse Waves:</vt:lpstr>
      <vt:lpstr>PowerPoint Presentation</vt:lpstr>
      <vt:lpstr>PowerPoint Presentation</vt:lpstr>
      <vt:lpstr>        All waves can be deflected, distorted or changed when they come in contact with a boundary.   </vt:lpstr>
      <vt:lpstr>When light interacts with matter it is either: </vt:lpstr>
      <vt:lpstr>   Absorption: Occurs when light waves transfer energy to particles of matter.          </vt:lpstr>
      <vt:lpstr>   When incoming light hits an object it causes its atoms to vibrate.  It then converts the energy into heat which is radiated.          </vt:lpstr>
      <vt:lpstr>PowerPoint Presentation</vt:lpstr>
      <vt:lpstr>PowerPoint Presentation</vt:lpstr>
      <vt:lpstr>   Anyone with a dark-colored car on a hot day will experience the effects of absorption.          </vt:lpstr>
      <vt:lpstr>PowerPoint Presentation</vt:lpstr>
      <vt:lpstr>PowerPoint Presentation</vt:lpstr>
      <vt:lpstr>When light interacts with matter it is either: </vt:lpstr>
      <vt:lpstr>   Transmission: Occurs when light waves pass through an object without interacting.    </vt:lpstr>
      <vt:lpstr>PowerPoint Presentation</vt:lpstr>
      <vt:lpstr>When light interacts with matter it is either: </vt:lpstr>
      <vt:lpstr>   Refraction: is the change in direction of a wave when it changes speed as it travels from one material(medium) to another.    </vt:lpstr>
      <vt:lpstr>PowerPoint Presentation</vt:lpstr>
      <vt:lpstr>PowerPoint Presentation</vt:lpstr>
      <vt:lpstr>PowerPoint Presentation</vt:lpstr>
      <vt:lpstr>PowerPoint Presentation</vt:lpstr>
      <vt:lpstr>PowerPoint Presentation</vt:lpstr>
      <vt:lpstr>When light interacts with matter it is either: </vt:lpstr>
      <vt:lpstr>   Reflection: Occurs when light waves bounce off of an object.   </vt:lpstr>
      <vt:lpstr>PowerPoint Presentation</vt:lpstr>
      <vt:lpstr>PowerPoint Presentation</vt:lpstr>
      <vt:lpstr>PowerPoint Presentation</vt:lpstr>
      <vt:lpstr>When light interacts with matter it is either: </vt:lpstr>
      <vt:lpstr>PowerPoint Presentation</vt:lpstr>
      <vt:lpstr>PowerPoint Presentation</vt:lpstr>
      <vt:lpstr>PowerPoint Presentation</vt:lpstr>
      <vt:lpstr>PowerPoint Presentation</vt:lpstr>
      <vt:lpstr>Reflection vs. Scattering</vt:lpstr>
      <vt:lpstr>Reflection vs Scattering</vt:lpstr>
      <vt:lpstr>   Diffraction: Occurs when waves bend around a barrier.    </vt:lpstr>
      <vt:lpstr>PowerPoint Presentation</vt:lpstr>
      <vt:lpstr>PowerPoint Presentation</vt:lpstr>
      <vt:lpstr>PowerPoint Presentation</vt:lpstr>
      <vt:lpstr>PowerPoint Presentation</vt:lpstr>
      <vt:lpstr>PowerPoint Presentation</vt:lpstr>
      <vt:lpstr>When light interacts with matter it is either: </vt:lpstr>
      <vt:lpstr>PowerPoint Presentation</vt:lpstr>
      <vt:lpstr>PowerPoint Presentation</vt:lpstr>
      <vt:lpstr>PowerPoint Presentation</vt:lpstr>
      <vt:lpstr>Journal Work</vt:lpstr>
      <vt:lpstr>PowerPoint Presentation</vt:lpstr>
      <vt:lpstr>PowerPoint Presentation</vt:lpstr>
      <vt:lpstr>PowerPoint Presentation</vt:lpstr>
      <vt:lpstr>PowerPoint Presentation</vt:lpstr>
      <vt:lpstr>PowerPoint Presentation</vt:lpstr>
      <vt:lpstr>Visible Light</vt:lpstr>
      <vt:lpstr>Visible Light</vt:lpstr>
      <vt:lpstr>Visible Light</vt:lpstr>
      <vt:lpstr>PowerPoint Presentation</vt:lpstr>
      <vt:lpstr>Visible Light</vt:lpstr>
      <vt:lpstr>PowerPoint Presentation</vt:lpstr>
      <vt:lpstr>PowerPoint Presentation</vt:lpstr>
      <vt:lpstr>Visible Light and Color</vt:lpstr>
      <vt:lpstr>Electromagnetic Waves from the Sun</vt:lpstr>
      <vt:lpstr>PowerPoint Presentation</vt:lpstr>
      <vt:lpstr>PowerPoint Presentation</vt:lpstr>
      <vt:lpstr>When light hits an object what happens?</vt:lpstr>
      <vt:lpstr>When light hits an object what happens?</vt:lpstr>
      <vt:lpstr>PowerPoint Presentation</vt:lpstr>
      <vt:lpstr>When light hits an object what happens?</vt:lpstr>
      <vt:lpstr>When light hits an object what happens?</vt:lpstr>
      <vt:lpstr>When light hits an object what happens?</vt:lpstr>
      <vt:lpstr>How can you remember?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ABC,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dc:title>
  <dc:creator>John Doe</dc:creator>
  <cp:lastModifiedBy>Jennifer George</cp:lastModifiedBy>
  <cp:revision>499</cp:revision>
  <dcterms:created xsi:type="dcterms:W3CDTF">2007-03-17T17:45:23Z</dcterms:created>
  <dcterms:modified xsi:type="dcterms:W3CDTF">2017-03-29T21:09:24Z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TC100690431033</vt:lpwstr>
  </property>
</Properties>
</file>