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77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F8FD-AA97-4F07-A1CF-70FB553C403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651F-F180-4232-81FC-BB188740E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/imgres?imgurl=http://www.edupic.net/Images/ScienceDrawings/new_moon.gif&amp;imgrefurl=http://www.edupic.net/sci_gr.htm&amp;usg=__3r4KoqPtdcPfVQyu4U6hZlB6na8=&amp;h=445&amp;w=445&amp;sz=24&amp;hl=en&amp;start=5&amp;itbs=1&amp;tbnid=hO4qv4jXMDIXtM:&amp;tbnh=127&amp;tbnw=127&amp;prev=/images?q=new+lunar+moon&amp;hl=en&amp;gbv=2&amp;tbs=isch: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ages.google.com/imgres?imgurl=http://weblog.takayuki-astro.com/images/080731.jpg&amp;imgrefurl=http://weblog.takayuki-astro.com/?eid=632192&amp;usg=__LHzKHJMGf_PMwruvXjqMxV3i-Fw=&amp;h=319&amp;w=250&amp;sz=12&amp;hl=en&amp;start=7&amp;itbs=1&amp;tbnid=Ko3AUdB5mUKi5M:&amp;tbnh=118&amp;tbnw=92&amp;prev=/images?q=waxing+crescent+moon+phase&amp;hl=en&amp;gbv=2&amp;tbs=isch: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http://reductionism.net.seanic.net/brucelgary/AstroPhotos/MoonPhases/B_001005_215845b&amp;w.jpg&amp;imgrefurl=http://reductionism.net.seanic.net/brucelgary/AstroPhotos/MoonPhases/08p3.htm&amp;usg=__8uc0V2bfvXEF3jJMKRmkzXUSd7g=&amp;h=657&amp;w=688&amp;sz=20&amp;hl=en&amp;start=4&amp;itbs=1&amp;tbnid=OtaSONh9QLkxKM:&amp;tbnh=133&amp;tbnw=139&amp;prev=/images?q=first+quarter+moon+phase&amp;hl=en&amp;gbv=2&amp;tbs=isch: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www.hrastro.com/WaxingGibbous_Moon/WaxingGibbousMoon_1500x1800.jpg&amp;imgrefurl=http://www.hrastro.com/WaxingGibbous_Moon/&amp;usg=__QAumFFAW_iOW4edsJF4nTQAiipU=&amp;h=1800&amp;w=1500&amp;sz=297&amp;hl=en&amp;start=4&amp;itbs=1&amp;tbnid=8u9eintqbpq4lM:&amp;tbnh=150&amp;tbnw=125&amp;prev=/images?q=waxing+gibbous+moon+phase&amp;hl=en&amp;gbv=2&amp;tbs=isch: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://upload.wikimedia.org/wikipedia/commons/b/b3/Full_moon.jpeg&amp;imgrefurl=http://commons.wikimedia.org/wiki/File:Full_moon.jpeg&amp;usg=__-UiiB5iIYy3tMGIUHjrjVEfs-uY=&amp;h=1986&amp;w=1986&amp;sz=394&amp;hl=en&amp;start=9&amp;itbs=1&amp;tbnid=8VRywGF1JNfHNM:&amp;tbnh=150&amp;tbnw=150&amp;prev=/images?q=full+moon&amp;hl=en&amp;gbv=2&amp;tbs=isch: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/imgres?imgurl=http://www.galacticimages.com/catalog/images/WaningGibbousMoon.jpg&amp;imgrefurl=http://www.galacticimages.com/catalog/popup_image.php?pID=172&amp;usg=__HEJYxLGhZoeL6eBLi3p-6Y1j8iw=&amp;h=800&amp;w=628&amp;sz=88&amp;hl=en&amp;start=4&amp;itbs=1&amp;tbnid=sFFH26Fw4FC3qM:&amp;tbnh=143&amp;tbnw=112&amp;prev=/images?q=waning+gibbous+moon&amp;hl=en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air-and-space.com/Moon/20061014%20last%20quarter%20Moon%20l.jpg&amp;imgrefurl=http://www.air-and-space.com/Moon%20200408.htm&amp;usg=__MBrfVKgx63BvuB5MPTpwUbhH0f0=&amp;h=900&amp;w=900&amp;sz=53&amp;hl=en&amp;start=6&amp;itbs=1&amp;tbnid=iMmifnBzHFhHnM:&amp;tbnh=146&amp;tbnw=146&amp;prev=/images?q=second+quarter+moon&amp;hl=en&amp;gbv=2&amp;tbs=isch: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google.com/imgres?imgurl=http://www.air-and-space.com/Moon/20061015%20waning%20crescent%20Moon%20l.jpg&amp;imgrefurl=http://www.air-and-space.com/Moon%20200408.htm&amp;usg=__cfvMcv8evGPSnOoUcCdurShJI2c=&amp;h=900&amp;w=900&amp;sz=50&amp;hl=en&amp;start=7&amp;itbs=1&amp;tbnid=qus3VCC3xVx5VM:&amp;tbnh=146&amp;tbnw=146&amp;prev=/images?q=waning+crescent+moon+phase&amp;hl=en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media-sciences.com/en/a520-sun-earth-mo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umanasinc.com/webcontent/animations/content/moonphas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The Moon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0"/>
            <a:ext cx="3309937" cy="335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7467600" y="32766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0" y="57150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8382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62200" y="32004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0" y="16002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43200" y="15240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62800" y="51054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51054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12192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sun is always shining on the moon.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51816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earth we can only see certain parts of the moon that are lit by the sun.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5657671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However, the lit side of the moon cannot be seen from Earth. The moon appears black during the NEW MOON PHASE.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4038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NEW MOON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460" name="Picture 4" descr="http://t2.gstatic.com/images?q=tbn:hO4qv4jXMDIXtM:http://www.edupic.net/Images/ScienceDrawings/new_moon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2895600"/>
            <a:ext cx="1209675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609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We can only see a small portion of the lit moon from Earth.  It is called a WAXING CRESCENT.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5562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WAXING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CRESCENT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t0.gstatic.com/images?q=tbn:Ko3AUdB5mUKi5M:http://weblog.takayuki-astro.com/images/08073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572000"/>
            <a:ext cx="87630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609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We can see half of the lit moon from Earth. It is called a WAXING HALF MOON or a FIRST QUARTER MOON.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565767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WAXING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HALF MOON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(1</a:t>
            </a:r>
            <a:r>
              <a:rPr lang="en-US" sz="2400" baseline="30000" dirty="0" smtClean="0">
                <a:solidFill>
                  <a:schemeClr val="bg1"/>
                </a:solidFill>
              </a:rPr>
              <a:t>ST</a:t>
            </a:r>
            <a:r>
              <a:rPr lang="en-US" sz="2400" dirty="0" smtClean="0">
                <a:solidFill>
                  <a:schemeClr val="bg1"/>
                </a:solidFill>
              </a:rPr>
              <a:t> QUARTER)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5602" name="Picture 2" descr="http://t2.gstatic.com/images?q=tbn:OtaSONh9QLkxKM:http://reductionism.net.seanic.net/brucelgary/AstroPhotos/MoonPhases/B_001005_215845b%26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5591174"/>
            <a:ext cx="1323975" cy="126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609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We can see a lot of the lit moon from Earth. It is called a WAXING GIBBOUS.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5638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WAXING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GIBBOUS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626" name="Picture 2" descr="http://t2.gstatic.com/images?q=tbn:8u9eintqbpq4lM:http://www.hrastro.com/WaxingGibbous_Moon/WaxingGibbousMoon_1500x18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267200"/>
            <a:ext cx="11906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609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</a:t>
            </a:r>
            <a:r>
              <a:rPr lang="en-US" sz="2400" smtClean="0">
                <a:solidFill>
                  <a:schemeClr val="bg1"/>
                </a:solidFill>
              </a:rPr>
              <a:t>We can see </a:t>
            </a:r>
            <a:r>
              <a:rPr lang="en-US" sz="2400" dirty="0" smtClean="0">
                <a:solidFill>
                  <a:schemeClr val="bg1"/>
                </a:solidFill>
              </a:rPr>
              <a:t>the entire lit moon from Earth. This is the FULL MOON phase.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9000" y="4343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FULL MOON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7650" name="Picture 2" descr="http://t2.gstatic.com/images?q=tbn:8VRywGF1JNfHNM:http://upload.wikimedia.org/wikipedia/commons/b/b3/Full_moon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28956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609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We can see a lot of the lit moon from Earth. This phase is called the WANING GIBBOUS.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3124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WANING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GIBBOUS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8674" name="Picture 2" descr="http://t3.gstatic.com/images?q=tbn:sFFH26Fw4FC3qM:http://www.galacticimages.com/catalog/images/WaningGibbousMo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828800"/>
            <a:ext cx="106680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5943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We can see half of the lit moon from Earth. This is known as the WANING HALF MOON or LAST QUARTER.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0" y="762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WANING HALF MOON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(LAST QUARTER)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9698" name="Picture 2" descr="http://t2.gstatic.com/images?q=tbn:iMmifnBzHFhHnM:http://www.air-and-space.com/Moon/20061014%2520last%2520quarter%2520Moon%2520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33400"/>
            <a:ext cx="139065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Diagram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IK5BN6TN\j04347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029" y="2133600"/>
            <a:ext cx="2362057" cy="2362057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38200" y="2362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0480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14400" y="3886200"/>
            <a:ext cx="8382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C:\Documents and Settings\Administrator\Local Settings\Temporary Internet Files\Content.IE5\TXC6F6R6\j04380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3657143" cy="365714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8600" y="6019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moon is lit by the sun. We can only see a small portion of the lit moon from Earth.  This is called the WANING CRESCENT.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2286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WANING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CRESCENT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22" name="Picture 2" descr="http://t3.gstatic.com/images?q=tbn:qus3VCC3xVx5VM:http://www.air-and-space.com/Moon/20061015%2520waning%2520crescent%2520Moon%2520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990600"/>
            <a:ext cx="139065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Phases Build Upon One Another: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4" descr="_40875934_phases_moon_416"/>
          <p:cNvPicPr>
            <a:picLocks noChangeAspect="1" noChangeArrowheads="1"/>
          </p:cNvPicPr>
          <p:nvPr/>
        </p:nvPicPr>
        <p:blipFill>
          <a:blip r:embed="rId2" cstate="print"/>
          <a:srcRect t="6433"/>
          <a:stretch>
            <a:fillRect/>
          </a:stretch>
        </p:blipFill>
        <p:spPr bwMode="auto">
          <a:xfrm>
            <a:off x="457200" y="1447800"/>
            <a:ext cx="864817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Moon?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1524000"/>
            <a:ext cx="32804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large rock that orbits a planet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Earth has 1 moon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Moons orbit planets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Planets orbit the 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Let’s look at the phases all together: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19800" y="1066800"/>
            <a:ext cx="27432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does WAXING mean?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does WANING mean?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a CRESCENT?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a GIBBOUS?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5575300" cy="5353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Moon Facts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1524000"/>
            <a:ext cx="32804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038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moon is 240,000 miles from Planet Earth.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moon rotates counterclockwise.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are holes on the moon’s surface called craters.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moon gets its light from the reflection of the sun.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Sun, Earth, &amp; Moon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library.thinkquest.org/29033/begin/sunearth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7239000" cy="5170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Animation of Earth, Moon, &amp; Sun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Animated Movement of the Moon, Earth, &amp; Sun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doesn’t the moon look the same?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1524000"/>
            <a:ext cx="32804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 the moon orbits around the earth, the light from the sun shines on it.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From earth, we can only see certain portions of the lit moon.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takes 1 month, approx. 29 days, for the moon to completely orbit the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Animation of the Moon Phases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Moon Phase Animation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Throughout a month, the moon’s position changes &amp; we can only see some parts of the illuminated moon.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72200" y="3657600"/>
            <a:ext cx="32804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Moon Causes Tides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1524000"/>
            <a:ext cx="32804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Tides are caused by the gravitational pull of the moon.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are two types of tides: High &amp; Low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High tide occurs twice a 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Tide Images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High Tide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Low Tide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high_tide_hove_470_470x3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4231784" cy="2971800"/>
          </a:xfrm>
          <a:prstGeom prst="rect">
            <a:avLst/>
          </a:prstGeom>
          <a:noFill/>
        </p:spPr>
      </p:pic>
      <p:pic>
        <p:nvPicPr>
          <p:cNvPr id="6" name="Picture 4" descr="full-low-tide-Matapa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90800"/>
            <a:ext cx="440894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579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Moon</vt:lpstr>
      <vt:lpstr>What is the Moon?</vt:lpstr>
      <vt:lpstr>Moon Facts</vt:lpstr>
      <vt:lpstr>The Sun, Earth, &amp; Moon</vt:lpstr>
      <vt:lpstr>Animation of Earth, Moon, &amp; Sun</vt:lpstr>
      <vt:lpstr>Why doesn’t the moon look the same?</vt:lpstr>
      <vt:lpstr>Animation of the Moon Phases</vt:lpstr>
      <vt:lpstr>The Moon Causes Tides</vt:lpstr>
      <vt:lpstr>Tide Images</vt:lpstr>
      <vt:lpstr>Diagram of the Moon Phases</vt:lpstr>
      <vt:lpstr>Diagram of the Moon Phases</vt:lpstr>
      <vt:lpstr>Diagram of the Moon Phases</vt:lpstr>
      <vt:lpstr>Diagram of the Moon Phases</vt:lpstr>
      <vt:lpstr>Diagram of the Moon Phases</vt:lpstr>
      <vt:lpstr>Diagram of the Moon Phases</vt:lpstr>
      <vt:lpstr>Diagram of the Moon Phases</vt:lpstr>
      <vt:lpstr>Diagram of the Moon Phases</vt:lpstr>
      <vt:lpstr>Diagram of the Moon Phases</vt:lpstr>
      <vt:lpstr>The Phases Build Upon One Another:</vt:lpstr>
      <vt:lpstr>Let’s look at the phases all together: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Moon</dc:title>
  <dc:creator>Administrator</dc:creator>
  <cp:lastModifiedBy>Jennifer George</cp:lastModifiedBy>
  <cp:revision>61</cp:revision>
  <dcterms:created xsi:type="dcterms:W3CDTF">2010-03-04T14:20:14Z</dcterms:created>
  <dcterms:modified xsi:type="dcterms:W3CDTF">2015-03-10T01:25:30Z</dcterms:modified>
</cp:coreProperties>
</file>