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825" r:id="rId1"/>
  </p:sldMasterIdLst>
  <p:notesMasterIdLst>
    <p:notesMasterId r:id="rId12"/>
  </p:notesMasterIdLst>
  <p:handoutMasterIdLst>
    <p:handoutMasterId r:id="rId13"/>
  </p:handoutMasterIdLst>
  <p:sldIdLst>
    <p:sldId id="271" r:id="rId2"/>
    <p:sldId id="266" r:id="rId3"/>
    <p:sldId id="267" r:id="rId4"/>
    <p:sldId id="280" r:id="rId5"/>
    <p:sldId id="279" r:id="rId6"/>
    <p:sldId id="268" r:id="rId7"/>
    <p:sldId id="269" r:id="rId8"/>
    <p:sldId id="262" r:id="rId9"/>
    <p:sldId id="272" r:id="rId10"/>
    <p:sldId id="270" r:id="rId11"/>
  </p:sldIdLst>
  <p:sldSz cx="10160000" cy="8115300"/>
  <p:notesSz cx="6858000" cy="9144000"/>
  <p:embeddedFontLst>
    <p:embeddedFont>
      <p:font typeface="Century Schoolbook" panose="02040604050505020304" pitchFamily="18" charset="0"/>
      <p:regular r:id="rId14"/>
      <p:bold r:id="rId15"/>
      <p:italic r:id="rId16"/>
      <p:boldItalic r:id="rId17"/>
    </p:embeddedFont>
    <p:embeddedFont>
      <p:font typeface="Comic Sans MS" panose="030F0702030302020204" pitchFamily="66" charset="0"/>
      <p:regular r:id="rId18"/>
      <p:bold r:id="rId19"/>
    </p:embeddedFont>
    <p:embeddedFont>
      <p:font typeface="Wingdings 2" panose="05020102010507070707" pitchFamily="18" charset="2"/>
      <p:regular r:id="rId20"/>
    </p:embeddedFont>
    <p:embeddedFont>
      <p:font typeface="Calibri" panose="020F0502020204030204" pitchFamily="34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6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60" y="72"/>
      </p:cViewPr>
      <p:guideLst>
        <p:guide orient="horz" pos="2556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8CC04-BC80-469F-9704-73FE785FAEEF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48976-C34E-446A-B06E-7EDBD5ACE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4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66420-E2E0-419E-9D50-334908B7B037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2700" y="685800"/>
            <a:ext cx="4292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D9C21-AA77-4E6A-A541-D3E3EAB53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7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40000" y="3696970"/>
            <a:ext cx="6858000" cy="22416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40000" y="5920598"/>
            <a:ext cx="6858000" cy="1623060"/>
          </a:xfrm>
        </p:spPr>
        <p:txBody>
          <a:bodyPr/>
          <a:lstStyle>
            <a:lvl1pPr marL="0" indent="0" algn="l">
              <a:buNone/>
              <a:defRPr sz="2100" b="1">
                <a:solidFill>
                  <a:schemeClr val="tx2"/>
                </a:solidFill>
              </a:defRPr>
            </a:lvl1pPr>
            <a:lvl2pPr marL="522122" indent="0" algn="ctr">
              <a:buNone/>
            </a:lvl2pPr>
            <a:lvl3pPr marL="1044245" indent="0" algn="ctr">
              <a:buNone/>
            </a:lvl3pPr>
            <a:lvl4pPr marL="1566367" indent="0" algn="ctr">
              <a:buNone/>
            </a:lvl4pPr>
            <a:lvl5pPr marL="2088490" indent="0" algn="ctr">
              <a:buNone/>
            </a:lvl5pPr>
            <a:lvl6pPr marL="2610612" indent="0" algn="ctr">
              <a:buNone/>
            </a:lvl6pPr>
            <a:lvl7pPr marL="3132734" indent="0" algn="ctr">
              <a:buNone/>
            </a:lvl7pPr>
            <a:lvl8pPr marL="3654857" indent="0" algn="ctr">
              <a:buNone/>
            </a:lvl8pPr>
            <a:lvl9pPr marL="4176979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44807" y="1403107"/>
            <a:ext cx="2705100" cy="423333"/>
          </a:xfrm>
        </p:spPr>
        <p:txBody>
          <a:bodyPr/>
          <a:lstStyle/>
          <a:p>
            <a:fld id="{1A7A7DCA-5780-4F41-9729-3D0BE6E5E401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731552" y="4962177"/>
            <a:ext cx="4328160" cy="42672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23334" y="0"/>
            <a:ext cx="677333" cy="81153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07040" y="0"/>
            <a:ext cx="116293" cy="81153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100667" y="0"/>
            <a:ext cx="202080" cy="81153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268133" y="0"/>
            <a:ext cx="255867" cy="81153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160" y="0"/>
            <a:ext cx="0" cy="81153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016000" y="0"/>
            <a:ext cx="0" cy="81153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949013" y="0"/>
            <a:ext cx="0" cy="81153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918489" y="0"/>
            <a:ext cx="0" cy="81153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85333" y="0"/>
            <a:ext cx="0" cy="81153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0126507" y="0"/>
            <a:ext cx="0" cy="81153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354667" y="0"/>
            <a:ext cx="84667" cy="81153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77334" y="4057650"/>
            <a:ext cx="1439333" cy="153289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455147" y="5758990"/>
            <a:ext cx="712693" cy="75901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212311" y="6509081"/>
            <a:ext cx="152400" cy="162306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849120" y="6849313"/>
            <a:ext cx="304800" cy="32461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116667" y="5320030"/>
            <a:ext cx="406400" cy="432816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72827" y="5832298"/>
            <a:ext cx="677333" cy="612403"/>
          </a:xfrm>
        </p:spPr>
        <p:txBody>
          <a:bodyPr/>
          <a:lstStyle/>
          <a:p>
            <a:fld id="{2361A3BC-1721-41A9-A28E-3ABDE20B2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CA-5780-4F41-9729-3D0BE6E5E401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24990"/>
            <a:ext cx="1862667" cy="692430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24989"/>
            <a:ext cx="6688667" cy="692430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CA-5780-4F41-9729-3D0BE6E5E401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08000" y="1893570"/>
            <a:ext cx="8297333" cy="5767273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7A7DCA-5780-4F41-9729-3D0BE6E5E401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3426460"/>
            <a:ext cx="6858000" cy="2430082"/>
          </a:xfrm>
        </p:spPr>
        <p:txBody>
          <a:bodyPr/>
          <a:lstStyle>
            <a:lvl1pPr algn="l">
              <a:buNone/>
              <a:defRPr sz="34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5928678"/>
            <a:ext cx="6858000" cy="1623060"/>
          </a:xfrm>
        </p:spPr>
        <p:txBody>
          <a:bodyPr anchor="t"/>
          <a:lstStyle>
            <a:lvl1pPr marL="0" indent="0">
              <a:buNone/>
              <a:defRPr sz="2100" b="1">
                <a:solidFill>
                  <a:schemeClr val="tx2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43290" y="1398770"/>
            <a:ext cx="2705100" cy="423333"/>
          </a:xfrm>
        </p:spPr>
        <p:txBody>
          <a:bodyPr/>
          <a:lstStyle/>
          <a:p>
            <a:fld id="{1A7A7DCA-5780-4F41-9729-3D0BE6E5E401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731760" y="4958791"/>
            <a:ext cx="4328160" cy="42672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423334" y="0"/>
            <a:ext cx="677333" cy="81153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07040" y="0"/>
            <a:ext cx="116293" cy="81153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00667" y="0"/>
            <a:ext cx="202080" cy="81153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268133" y="0"/>
            <a:ext cx="255867" cy="81153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160" y="0"/>
            <a:ext cx="0" cy="81153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16000" y="0"/>
            <a:ext cx="0" cy="81153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49013" y="0"/>
            <a:ext cx="0" cy="81153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918489" y="0"/>
            <a:ext cx="0" cy="81153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185333" y="0"/>
            <a:ext cx="0" cy="81153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354667" y="0"/>
            <a:ext cx="84667" cy="81153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77334" y="4057650"/>
            <a:ext cx="1439333" cy="153289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471894" y="5758990"/>
            <a:ext cx="712693" cy="75901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212311" y="6509081"/>
            <a:ext cx="152400" cy="162306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849120" y="6852920"/>
            <a:ext cx="304800" cy="32461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087822" y="5301201"/>
            <a:ext cx="406400" cy="432816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0108827" y="0"/>
            <a:ext cx="0" cy="81153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489574" y="5832298"/>
            <a:ext cx="677333" cy="612403"/>
          </a:xfrm>
        </p:spPr>
        <p:txBody>
          <a:bodyPr/>
          <a:lstStyle/>
          <a:p>
            <a:fld id="{2361A3BC-1721-41A9-A28E-3ABDE20B2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CA-5780-4F41-9729-3D0BE6E5E401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08000" y="1893570"/>
            <a:ext cx="40640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44720" y="1893570"/>
            <a:ext cx="40640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23109"/>
            <a:ext cx="8382000" cy="13525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CA-5780-4F41-9729-3D0BE6E5E401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8000" y="2795270"/>
            <a:ext cx="4064000" cy="459867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57750" y="2795270"/>
            <a:ext cx="4064000" cy="459867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08000" y="1857502"/>
            <a:ext cx="4064000" cy="77906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3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826000" y="1857502"/>
            <a:ext cx="4064000" cy="77906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3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7A7DCA-5780-4F41-9729-3D0BE6E5E401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CA-5780-4F41-9729-3D0BE6E5E401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736667" y="0"/>
            <a:ext cx="0" cy="81153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518662" y="3803650"/>
            <a:ext cx="7466076" cy="508000"/>
          </a:xfrm>
        </p:spPr>
        <p:txBody>
          <a:bodyPr anchor="b"/>
          <a:lstStyle>
            <a:lvl1pPr algn="l">
              <a:buNone/>
              <a:defRPr sz="23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69200" y="324612"/>
            <a:ext cx="1696720" cy="5897118"/>
          </a:xfrm>
        </p:spPr>
        <p:txBody>
          <a:bodyPr/>
          <a:lstStyle>
            <a:lvl1pPr marL="0" indent="0">
              <a:spcBef>
                <a:spcPts val="457"/>
              </a:spcBef>
              <a:spcAft>
                <a:spcPts val="1142"/>
              </a:spcAft>
              <a:buNone/>
              <a:defRPr sz="14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942667" y="0"/>
            <a:ext cx="0" cy="81153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80329" y="0"/>
            <a:ext cx="0" cy="81153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990667" y="0"/>
            <a:ext cx="0" cy="81153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9821333" y="0"/>
            <a:ext cx="338667" cy="81153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9906000" y="0"/>
            <a:ext cx="0" cy="81153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062720" y="6762750"/>
            <a:ext cx="609600" cy="649224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38667" y="324612"/>
            <a:ext cx="6265333" cy="7487717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7A7DCA-5780-4F41-9729-3D0BE6E5E401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736667" y="0"/>
            <a:ext cx="0" cy="81153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9062720" y="6762750"/>
            <a:ext cx="609600" cy="649224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494532" y="3803650"/>
            <a:ext cx="7466076" cy="508000"/>
          </a:xfrm>
        </p:spPr>
        <p:txBody>
          <a:bodyPr anchor="b"/>
          <a:lstStyle>
            <a:lvl1pPr algn="l">
              <a:buNone/>
              <a:defRPr sz="23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858000" cy="81153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7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17554" y="313341"/>
            <a:ext cx="1693333" cy="5864657"/>
          </a:xfrm>
        </p:spPr>
        <p:txBody>
          <a:bodyPr rot="0" spcFirstLastPara="0" vertOverflow="overflow" horzOverflow="overflow" vert="horz" wrap="square" lIns="104424" tIns="52212" rIns="104424" bIns="52212" numCol="1" spcCol="313273" rtlCol="0" fromWordArt="0" anchor="t" anchorCtr="0" forceAA="0" compatLnSpc="1">
            <a:normAutofit/>
          </a:bodyPr>
          <a:lstStyle>
            <a:lvl1pPr marL="0" indent="0">
              <a:spcBef>
                <a:spcPts val="114"/>
              </a:spcBef>
              <a:spcAft>
                <a:spcPts val="457"/>
              </a:spcAft>
              <a:buFontTx/>
              <a:buNone/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990667" y="0"/>
            <a:ext cx="0" cy="81153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821333" y="0"/>
            <a:ext cx="338667" cy="81153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906000" y="0"/>
            <a:ext cx="0" cy="81153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942667" y="0"/>
            <a:ext cx="0" cy="81153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880329" y="0"/>
            <a:ext cx="0" cy="81153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7A7DCA-5780-4F41-9729-3D0BE6E5E401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736667" y="0"/>
            <a:ext cx="0" cy="81153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08000" y="324988"/>
            <a:ext cx="8297333" cy="1352550"/>
          </a:xfrm>
          <a:prstGeom prst="rect">
            <a:avLst/>
          </a:prstGeom>
        </p:spPr>
        <p:txBody>
          <a:bodyPr vert="horz" lIns="104424" tIns="52212" rIns="104424" bIns="52212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08000" y="1893570"/>
            <a:ext cx="8297333" cy="5767273"/>
          </a:xfrm>
          <a:prstGeom prst="rect">
            <a:avLst/>
          </a:prstGeom>
        </p:spPr>
        <p:txBody>
          <a:bodyPr vert="horz" lIns="104424" tIns="52212" rIns="104424" bIns="52212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360156" y="1294059"/>
            <a:ext cx="2380488" cy="426720"/>
          </a:xfrm>
          <a:prstGeom prst="rect">
            <a:avLst/>
          </a:prstGeom>
        </p:spPr>
        <p:txBody>
          <a:bodyPr vert="horz" lIns="104424" tIns="52212" rIns="104424" bIns="52212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7A7DCA-5780-4F41-9729-3D0BE6E5E401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651303" y="4435609"/>
            <a:ext cx="3787140" cy="406400"/>
          </a:xfrm>
          <a:prstGeom prst="rect">
            <a:avLst/>
          </a:prstGeom>
        </p:spPr>
        <p:txBody>
          <a:bodyPr vert="horz" lIns="104424" tIns="52212" rIns="104424" bIns="52212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4667" y="0"/>
            <a:ext cx="0" cy="81153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990667" y="0"/>
            <a:ext cx="0" cy="81153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821333" y="0"/>
            <a:ext cx="338667" cy="81153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906000" y="0"/>
            <a:ext cx="0" cy="81153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9062720" y="6762750"/>
            <a:ext cx="609600" cy="649224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032240" y="6785292"/>
            <a:ext cx="677333" cy="616763"/>
          </a:xfrm>
          <a:prstGeom prst="rect">
            <a:avLst/>
          </a:prstGeom>
        </p:spPr>
        <p:txBody>
          <a:bodyPr vert="horz" lIns="104424" tIns="52212" rIns="104424" bIns="52212" anchor="ctr"/>
          <a:lstStyle>
            <a:lvl1pPr algn="ctr" eaLnBrk="1" latinLnBrk="0" hangingPunct="1">
              <a:defRPr kumimoji="0" sz="1600" b="1">
                <a:solidFill>
                  <a:srgbClr val="FFFFFF"/>
                </a:solidFill>
              </a:defRPr>
            </a:lvl1pPr>
          </a:lstStyle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34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3273" indent="-313273" algn="l" rtl="0" eaLnBrk="1" latinLnBrk="0" hangingPunct="1">
        <a:spcBef>
          <a:spcPts val="685"/>
        </a:spcBef>
        <a:buClr>
          <a:schemeClr val="accent1"/>
        </a:buClr>
        <a:buSzPct val="70000"/>
        <a:buFont typeface="Wingdings"/>
        <a:buChar char="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30971" indent="-313273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245" indent="-20884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518" indent="-208849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670792" indent="-208849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984065" indent="-208849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297339" indent="-208849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610612" indent="-208849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6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923885" indent="-20884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21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42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63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84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106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327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48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69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NAHY6965o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eosci.uchicago.edu/solids/images/earth_interi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829728" cy="81153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24988"/>
            <a:ext cx="9144000" cy="4951862"/>
          </a:xfrm>
        </p:spPr>
        <p:txBody>
          <a:bodyPr>
            <a:normAutofit/>
          </a:bodyPr>
          <a:lstStyle/>
          <a:p>
            <a:pPr algn="ctr"/>
            <a:r>
              <a:rPr lang="en-US" sz="8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- 36"/>
              </a:rPr>
              <a:t>Earth's Interior Notes</a:t>
            </a:r>
            <a:b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- 36"/>
              </a:rPr>
            </a:b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2455333" y="721360"/>
            <a:ext cx="6604000" cy="658241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424" tIns="52212" rIns="104424" bIns="52212" anchor="ctr"/>
          <a:lstStyle/>
          <a:p>
            <a:endParaRPr lang="en-US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878667" y="1172210"/>
            <a:ext cx="5757333" cy="577088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424" tIns="52212" rIns="104424" bIns="52212" anchor="ctr"/>
          <a:lstStyle/>
          <a:p>
            <a:endParaRPr lang="en-US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4318000" y="2795270"/>
            <a:ext cx="2878667" cy="27051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424" tIns="52212" rIns="104424" bIns="52212" anchor="ctr"/>
          <a:lstStyle/>
          <a:p>
            <a:endParaRPr 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4910667" y="3336290"/>
            <a:ext cx="1693333" cy="162306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424" tIns="52212" rIns="104424" bIns="52212" anchor="ctr"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08000" y="631190"/>
            <a:ext cx="2878667" cy="72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24" tIns="52212" rIns="104424" bIns="522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Earth’s Crust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217333" y="991870"/>
            <a:ext cx="846667" cy="360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4424" tIns="52212" rIns="104424" bIns="52212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" y="3246120"/>
            <a:ext cx="2286000" cy="72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24" tIns="52212" rIns="104424" bIns="522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Mantle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032000" y="3516630"/>
            <a:ext cx="16086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4424" tIns="52212" rIns="104424" bIns="52212"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442200" y="552450"/>
            <a:ext cx="2717799" cy="72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24" tIns="52212" rIns="104424" bIns="522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Outer core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6519333" y="1172210"/>
            <a:ext cx="1608667" cy="2164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4424" tIns="52212" rIns="104424" bIns="52212"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594600" y="6492240"/>
            <a:ext cx="2565399" cy="72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24" tIns="52212" rIns="104424" bIns="522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Inner core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5842000" y="4328160"/>
            <a:ext cx="2370667" cy="2164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4424" tIns="52212" rIns="104424" bIns="52212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  <p:bldP spid="7176" grpId="0"/>
      <p:bldP spid="7177" grpId="0" animBg="1"/>
      <p:bldP spid="7178" grpId="0"/>
      <p:bldP spid="7179" grpId="0" animBg="1"/>
      <p:bldP spid="7180" grpId="0"/>
      <p:bldP spid="7181" grpId="0" animBg="1"/>
      <p:bldP spid="7182" grpId="0"/>
      <p:bldP spid="71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D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323850"/>
            <a:ext cx="9144000" cy="16954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Earth’s Layers Vocabulary</a:t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84200" y="1893570"/>
            <a:ext cx="9067800" cy="126238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Inner core 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a ball of hot solid metal (mostly iron and nickel)  at the center of the earth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08000" y="3787140"/>
            <a:ext cx="8805333" cy="38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24" tIns="52212" rIns="104424" bIns="52212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08000" y="3851910"/>
            <a:ext cx="9313333" cy="126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424" tIns="52212" rIns="104424" bIns="52212"/>
          <a:lstStyle/>
          <a:p>
            <a:pPr marL="391592" indent="-391592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Outer core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liquid layer of metal (mostly iron and nickel) that surrounds the inner core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06400" y="5810250"/>
            <a:ext cx="9144000" cy="126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424" tIns="52212" rIns="104424" bIns="52212"/>
          <a:lstStyle/>
          <a:p>
            <a:pPr marL="391592" indent="-391592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4000" b="1" u="sng" dirty="0"/>
              <a:t>Mantle</a:t>
            </a: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– earth’s thickest layer between the outer core and crust made of super-heated rock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7" grpId="0"/>
      <p:bldP spid="81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D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42232" y="704850"/>
            <a:ext cx="9144000" cy="126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424" tIns="52212" rIns="104424" bIns="52212"/>
          <a:lstStyle/>
          <a:p>
            <a:pPr marL="391592" indent="-391592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Crust</a:t>
            </a:r>
            <a:r>
              <a:rPr 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the top layer of earth made of a thin layer of cool rock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80406317"/>
              </p:ext>
            </p:extLst>
          </p:nvPr>
        </p:nvGraphicFramePr>
        <p:xfrm>
          <a:off x="355600" y="3067050"/>
          <a:ext cx="91440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Continental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Oceanic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2800" dirty="0"/>
                        <a:t> Located underneath the continents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2800" dirty="0"/>
                        <a:t> Made</a:t>
                      </a:r>
                      <a:r>
                        <a:rPr lang="en-US" sz="2800" baseline="0" dirty="0"/>
                        <a:t> up of many different types of rocks, but mainly </a:t>
                      </a:r>
                      <a:r>
                        <a:rPr lang="en-US" sz="2800" b="1" baseline="0" dirty="0"/>
                        <a:t>granite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2800" baseline="0" dirty="0"/>
                        <a:t> This is what we live on!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r>
                        <a:rPr lang="en-US" sz="2800" dirty="0"/>
                        <a:t>Located beneath the oceans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r>
                        <a:rPr lang="en-US" sz="2800" dirty="0"/>
                        <a:t>Made up</a:t>
                      </a:r>
                      <a:r>
                        <a:rPr lang="en-US" sz="2800" baseline="0" dirty="0"/>
                        <a:t> of different materials, but mostly </a:t>
                      </a:r>
                      <a:r>
                        <a:rPr lang="en-US" sz="2800" b="1" baseline="0" dirty="0"/>
                        <a:t>basalt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08000" y="4591050"/>
            <a:ext cx="9313333" cy="2524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424" tIns="52212" rIns="104424" bIns="52212"/>
          <a:lstStyle/>
          <a:p>
            <a:pPr marL="391592" indent="-391592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endParaRPr 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2309308"/>
            <a:ext cx="8297333" cy="1352550"/>
          </a:xfrm>
        </p:spPr>
        <p:txBody>
          <a:bodyPr>
            <a:normAutofit fontScale="90000"/>
          </a:bodyPr>
          <a:lstStyle/>
          <a:p>
            <a:pPr marL="313273" lvl="0" indent="-313273">
              <a:spcBef>
                <a:spcPts val="685"/>
              </a:spcBef>
              <a:defRPr/>
            </a:pPr>
            <a:r>
              <a:rPr lang="en-US" sz="4000" b="1" u="sng" cap="none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Lithosphere</a:t>
            </a:r>
            <a:r>
              <a:rPr lang="en-US" sz="4000" cap="none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 </a:t>
            </a:r>
            <a:r>
              <a:rPr lang="en-US" sz="4000" b="1" cap="none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– the layer of earth made of the crust and the rigid rock of the upper mantle which is broken into tectonic plates</a:t>
            </a:r>
            <a:br>
              <a:rPr lang="en-US" sz="4000" b="1" cap="none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8000" y="3665220"/>
            <a:ext cx="8297333" cy="4450080"/>
          </a:xfrm>
        </p:spPr>
        <p:txBody>
          <a:bodyPr/>
          <a:lstStyle/>
          <a:p>
            <a:pPr marL="391592" lvl="0" indent="-391592">
              <a:spcBef>
                <a:spcPct val="20000"/>
              </a:spcBef>
              <a:buClr>
                <a:srgbClr val="D2611C"/>
              </a:buClr>
              <a:buSzPct val="75000"/>
              <a:buNone/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Asthenosphere</a:t>
            </a:r>
            <a:r>
              <a:rPr 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the layer in earth’s upper mantle directly under the lithosphere in which rock is soft and weak because it is close to melting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8716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gS1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3333" y="0"/>
            <a:ext cx="10160000" cy="811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011333" y="6762750"/>
            <a:ext cx="3640667" cy="659442"/>
          </a:xfrm>
          <a:prstGeom prst="rect">
            <a:avLst/>
          </a:prstGeom>
          <a:solidFill>
            <a:srgbClr val="FFCC66"/>
          </a:solidFill>
          <a:ln w="76200">
            <a:solidFill>
              <a:srgbClr val="0099FF"/>
            </a:solidFill>
            <a:miter lim="800000"/>
            <a:headEnd/>
            <a:tailEnd/>
          </a:ln>
        </p:spPr>
        <p:txBody>
          <a:bodyPr lIns="104424" tIns="52212" rIns="104424" bIns="522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Cross-Section of the Layers of the Earth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D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508000" y="631190"/>
            <a:ext cx="9144000" cy="234442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Tectonic plates</a:t>
            </a: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– the process in which the motion of a hot material under the crust changes the crust of the Earth. These are called plate tectonics and they </a:t>
            </a:r>
            <a:r>
              <a:rPr lang="en-US" sz="4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never stop moving!</a:t>
            </a:r>
            <a:endParaRPr lang="en-US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08000" y="3143250"/>
            <a:ext cx="8991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424" tIns="52212" rIns="104424" bIns="52212"/>
          <a:lstStyle/>
          <a:p>
            <a:pPr marL="391592" indent="-39159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3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Continental drift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a theory that Earth’s continents move on the surface. We are constantly moving away from Africa/Europe and closer to Asia/Australia!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08000" y="6131560"/>
            <a:ext cx="9144000" cy="1983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424" tIns="52212" rIns="104424" bIns="52212"/>
          <a:lstStyle/>
          <a:p>
            <a:pPr marL="391592" indent="-39159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Fault line</a:t>
            </a: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– a crack in Earth’s surface between plates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  <p:bldP spid="10245" grpId="0"/>
      <p:bldP spid="102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D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23333" y="901700"/>
            <a:ext cx="9228667" cy="2434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424" tIns="52212" rIns="104424" bIns="52212"/>
          <a:lstStyle/>
          <a:p>
            <a:pPr marL="391592" indent="-39159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Pangaea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a hypothetical supercontinent in which all continents were once attached. It began breaking apart about 200 million years ago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26716" y="4210050"/>
            <a:ext cx="9144000" cy="234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424" tIns="52212" rIns="104424" bIns="52212"/>
          <a:lstStyle/>
          <a:p>
            <a:pPr marL="391592" indent="-39159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Convection</a:t>
            </a: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– a process by which energy is transferred to cause warmer less dense air or liquid to rise while the dense cooler liquid or air is pushed down</a:t>
            </a:r>
            <a:r>
              <a:rPr lang="en-US" sz="37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24068"/>
              </p:ext>
            </p:extLst>
          </p:nvPr>
        </p:nvGraphicFramePr>
        <p:xfrm>
          <a:off x="482599" y="1638300"/>
          <a:ext cx="9209532" cy="53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9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r>
                        <a:rPr lang="en-US" sz="3600" b="0" i="0" u="none" baseline="0" dirty="0">
                          <a:solidFill>
                            <a:srgbClr val="000000"/>
                          </a:solidFill>
                          <a:latin typeface="Century Gothic - 36"/>
                        </a:rPr>
                        <a:t>Depth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i="0" u="none" baseline="0">
                          <a:solidFill>
                            <a:srgbClr val="000000"/>
                          </a:solidFill>
                          <a:latin typeface="Century Gothic - 36"/>
                        </a:rPr>
                        <a:t>Name of Layer 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i="0" u="none" baseline="0">
                          <a:solidFill>
                            <a:srgbClr val="000000"/>
                          </a:solidFill>
                          <a:latin typeface="Century Gothic - 36"/>
                        </a:rPr>
                        <a:t>What Layer is Made Of 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b="0" i="0" u="none" baseline="0">
                          <a:solidFill>
                            <a:srgbClr val="FF0000"/>
                          </a:solidFill>
                          <a:latin typeface="Century Gothic - 28"/>
                        </a:rPr>
                        <a:t>20 km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>
                          <a:solidFill>
                            <a:srgbClr val="FF0000"/>
                          </a:solidFill>
                          <a:latin typeface="Times New Roman - 20"/>
                        </a:rPr>
                        <a:t>crust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dirty="0">
                          <a:solidFill>
                            <a:srgbClr val="FF0000"/>
                          </a:solidFill>
                          <a:latin typeface="Times New Roman - 20"/>
                        </a:rPr>
                        <a:t>solid rock, mostly granite (continental) and basalt (oceanic)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b="0" i="0" u="none" baseline="0">
                          <a:solidFill>
                            <a:srgbClr val="000000"/>
                          </a:solidFill>
                          <a:latin typeface="Century Gothic - 28"/>
                        </a:rPr>
                        <a:t>150 km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>
                          <a:solidFill>
                            <a:srgbClr val="000000"/>
                          </a:solidFill>
                          <a:latin typeface="Times New Roman - 20"/>
                        </a:rPr>
                        <a:t>asthenosphere (mantle)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dirty="0">
                          <a:solidFill>
                            <a:srgbClr val="000000"/>
                          </a:solidFill>
                          <a:latin typeface="Times New Roman - 20"/>
                        </a:rPr>
                        <a:t>soft slow flowing material 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b="0" i="0" u="none" baseline="0">
                          <a:solidFill>
                            <a:srgbClr val="FF0000"/>
                          </a:solidFill>
                          <a:latin typeface="Century Gothic - 28"/>
                        </a:rPr>
                        <a:t>2,000 km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>
                          <a:solidFill>
                            <a:srgbClr val="FF0000"/>
                          </a:solidFill>
                          <a:latin typeface="Times New Roman - 20"/>
                        </a:rPr>
                        <a:t>mantle 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dirty="0">
                          <a:solidFill>
                            <a:srgbClr val="FF0000"/>
                          </a:solidFill>
                          <a:latin typeface="Times New Roman - 20"/>
                        </a:rPr>
                        <a:t>hot, but solid material (super-heated rock)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b="0" i="0" u="none" baseline="0">
                          <a:solidFill>
                            <a:srgbClr val="FF0000"/>
                          </a:solidFill>
                          <a:latin typeface="Century Gothic - 28"/>
                        </a:rPr>
                        <a:t>4,000 km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>
                          <a:solidFill>
                            <a:srgbClr val="FF0000"/>
                          </a:solidFill>
                          <a:latin typeface="Times New Roman - 20"/>
                        </a:rPr>
                        <a:t>outer core 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>
                          <a:solidFill>
                            <a:srgbClr val="FF0000"/>
                          </a:solidFill>
                          <a:latin typeface="Times New Roman - 20"/>
                        </a:rPr>
                        <a:t>molten iron and nickel 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b="0" i="0" u="none" baseline="0">
                          <a:solidFill>
                            <a:srgbClr val="FF0000"/>
                          </a:solidFill>
                          <a:latin typeface="Century Gothic - 28"/>
                        </a:rPr>
                        <a:t>6,000 km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>
                          <a:solidFill>
                            <a:srgbClr val="FF0000"/>
                          </a:solidFill>
                          <a:latin typeface="Times New Roman - 20"/>
                        </a:rPr>
                        <a:t>inner core 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dirty="0">
                          <a:solidFill>
                            <a:srgbClr val="FF0000"/>
                          </a:solidFill>
                          <a:latin typeface="Times New Roman - 20"/>
                        </a:rPr>
                        <a:t>solid iron and nickel 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203200"/>
          <a:ext cx="9023477" cy="1380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3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80744">
                <a:tc>
                  <a:txBody>
                    <a:bodyPr/>
                    <a:lstStyle/>
                    <a:p>
                      <a:r>
                        <a:rPr lang="en-US" sz="7200" b="0" i="0" u="none" baseline="0">
                          <a:solidFill>
                            <a:srgbClr val="000000"/>
                          </a:solidFill>
                          <a:latin typeface="Times New Roman - 72"/>
                        </a:rPr>
                        <a:t>Data Table</a:t>
                      </a: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1800" y="476250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layers of the Earth?</a:t>
            </a:r>
          </a:p>
        </p:txBody>
      </p:sp>
      <p:pic>
        <p:nvPicPr>
          <p:cNvPr id="4" name="NAHY6965o08">
            <a:hlinkClick r:id="" action="ppaction://media"/>
            <a:extLst>
              <a:ext uri="{FF2B5EF4-FFF2-40B4-BE49-F238E27FC236}">
                <a16:creationId xmlns:a16="http://schemas.microsoft.com/office/drawing/2014/main" id="{8FCC024F-ECB9-4512-AB55-5002C910208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27200" y="2533650"/>
            <a:ext cx="6477000" cy="485775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16987</TotalTime>
  <Words>377</Words>
  <Application>Microsoft Office PowerPoint</Application>
  <PresentationFormat>Custom</PresentationFormat>
  <Paragraphs>45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Century Schoolbook</vt:lpstr>
      <vt:lpstr>Arial - 36</vt:lpstr>
      <vt:lpstr>Century Gothic - 36</vt:lpstr>
      <vt:lpstr>Wingdings</vt:lpstr>
      <vt:lpstr>Comic Sans MS</vt:lpstr>
      <vt:lpstr>Century Gothic - 28</vt:lpstr>
      <vt:lpstr>Wingdings 2</vt:lpstr>
      <vt:lpstr>Times New Roman - 72</vt:lpstr>
      <vt:lpstr>Times New Roman - 20</vt:lpstr>
      <vt:lpstr>Calibri</vt:lpstr>
      <vt:lpstr>Oriel</vt:lpstr>
      <vt:lpstr>Earth's Interior Notes </vt:lpstr>
      <vt:lpstr>Earth’s Layers Vocabulary </vt:lpstr>
      <vt:lpstr>PowerPoint Presentation</vt:lpstr>
      <vt:lpstr>Lithosphere – the layer of earth made of the crust and the rigid rock of the upper mantle which is broken into tectonic plates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Chad J Smith</dc:creator>
  <cp:lastModifiedBy>Jennifer George</cp:lastModifiedBy>
  <cp:revision>24</cp:revision>
  <cp:lastPrinted>2016-09-21T11:42:06Z</cp:lastPrinted>
  <dcterms:created xsi:type="dcterms:W3CDTF">2011-11-03T13:26:26Z</dcterms:created>
  <dcterms:modified xsi:type="dcterms:W3CDTF">2017-07-30T23:07:11Z</dcterms:modified>
</cp:coreProperties>
</file>